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Source Han Sans KR" panose="020B0400000000000000" pitchFamily="34" charset="-128"/>
      <p:regular r:id="rId30"/>
    </p:embeddedFont>
    <p:embeddedFont>
      <p:font typeface="Source Han Sans KR Bold" panose="020B0800000000000000" pitchFamily="34" charset="-128"/>
      <p:regular r:id="rId31"/>
      <p:bold r:id="rId32"/>
    </p:embeddedFont>
    <p:embeddedFont>
      <p:font typeface="Arimo" panose="020B0604020202020204" pitchFamily="34" charset="0"/>
      <p:regular r:id="rId33"/>
    </p:embeddedFont>
    <p:embeddedFont>
      <p:font typeface="Nanum Gothic Bold" panose="020D0604000000000000" pitchFamily="34" charset="-127"/>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48" autoAdjust="0"/>
  </p:normalViewPr>
  <p:slideViewPr>
    <p:cSldViewPr>
      <p:cViewPr varScale="1">
        <p:scale>
          <a:sx n="78" d="100"/>
          <a:sy n="78" d="100"/>
        </p:scale>
        <p:origin x="26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dongramiho/Datascience_termproject"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58641" y="5244148"/>
            <a:ext cx="1413966" cy="523875"/>
          </a:xfrm>
          <a:prstGeom prst="rect">
            <a:avLst/>
          </a:prstGeom>
        </p:spPr>
        <p:txBody>
          <a:bodyPr lIns="0" tIns="0" rIns="0" bIns="0" rtlCol="0" anchor="t">
            <a:spAutoFit/>
          </a:bodyPr>
          <a:lstStyle/>
          <a:p>
            <a:pPr algn="l">
              <a:lnSpc>
                <a:spcPts val="4200"/>
              </a:lnSpc>
              <a:spcBef>
                <a:spcPct val="0"/>
              </a:spcBef>
            </a:pPr>
            <a:r>
              <a:rPr lang="en-US" sz="3000">
                <a:solidFill>
                  <a:srgbClr val="1F2427"/>
                </a:solidFill>
                <a:latin typeface="Source Han Sans KR"/>
                <a:ea typeface="Source Han Sans KR"/>
                <a:cs typeface="Source Han Sans KR"/>
                <a:sym typeface="Source Han Sans KR"/>
              </a:rPr>
              <a:t>Group 1</a:t>
            </a:r>
          </a:p>
        </p:txBody>
      </p:sp>
      <p:sp>
        <p:nvSpPr>
          <p:cNvPr id="3" name="TextBox 3"/>
          <p:cNvSpPr txBox="1"/>
          <p:nvPr/>
        </p:nvSpPr>
        <p:spPr>
          <a:xfrm>
            <a:off x="9139238" y="4642802"/>
            <a:ext cx="9525" cy="896620"/>
          </a:xfrm>
          <a:prstGeom prst="rect">
            <a:avLst/>
          </a:prstGeom>
        </p:spPr>
        <p:txBody>
          <a:bodyPr lIns="0" tIns="0" rIns="0" bIns="0" rtlCol="0" anchor="t">
            <a:spAutoFit/>
          </a:bodyPr>
          <a:lstStyle/>
          <a:p>
            <a:pPr algn="ctr">
              <a:lnSpc>
                <a:spcPts val="7279"/>
              </a:lnSpc>
            </a:pPr>
            <a:endParaRPr/>
          </a:p>
        </p:txBody>
      </p:sp>
      <p:sp>
        <p:nvSpPr>
          <p:cNvPr id="4" name="TextBox 4"/>
          <p:cNvSpPr txBox="1"/>
          <p:nvPr/>
        </p:nvSpPr>
        <p:spPr>
          <a:xfrm>
            <a:off x="1162050" y="3801427"/>
            <a:ext cx="15288105" cy="946177"/>
          </a:xfrm>
          <a:prstGeom prst="rect">
            <a:avLst/>
          </a:prstGeom>
        </p:spPr>
        <p:txBody>
          <a:bodyPr lIns="0" tIns="0" rIns="0" bIns="0" rtlCol="0" anchor="t">
            <a:spAutoFit/>
          </a:bodyPr>
          <a:lstStyle/>
          <a:p>
            <a:pPr algn="ctr">
              <a:lnSpc>
                <a:spcPts val="7699"/>
              </a:lnSpc>
            </a:pPr>
            <a:r>
              <a:rPr lang="en-US" sz="5499" b="1">
                <a:solidFill>
                  <a:srgbClr val="3160D8"/>
                </a:solidFill>
                <a:latin typeface="Nanum Gothic Bold"/>
                <a:ea typeface="Nanum Gothic Bold"/>
                <a:cs typeface="Nanum Gothic Bold"/>
                <a:sym typeface="Nanum Gothic Bold"/>
              </a:rPr>
              <a:t> Modeling and Factor Analysis for Food Wastes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587827" y="9694410"/>
            <a:ext cx="17112346" cy="0"/>
          </a:xfrm>
          <a:prstGeom prst="line">
            <a:avLst/>
          </a:prstGeom>
          <a:ln w="19050" cap="flat">
            <a:solidFill>
              <a:srgbClr val="3160D8"/>
            </a:solidFill>
            <a:prstDash val="solid"/>
            <a:headEnd type="none" w="sm" len="sm"/>
            <a:tailEnd type="none" w="sm" len="sm"/>
          </a:ln>
        </p:spPr>
        <p:txBody>
          <a:bodyPr/>
          <a:lstStyle/>
          <a:p>
            <a:endParaRPr lang="ko-KR" altLang="en-US"/>
          </a:p>
        </p:txBody>
      </p:sp>
      <p:sp>
        <p:nvSpPr>
          <p:cNvPr id="3" name="TextBox 3"/>
          <p:cNvSpPr txBox="1"/>
          <p:nvPr/>
        </p:nvSpPr>
        <p:spPr>
          <a:xfrm>
            <a:off x="587827" y="590550"/>
            <a:ext cx="4205188" cy="438150"/>
          </a:xfrm>
          <a:prstGeom prst="rect">
            <a:avLst/>
          </a:prstGeom>
        </p:spPr>
        <p:txBody>
          <a:bodyPr lIns="0" tIns="0" rIns="0" bIns="0" rtlCol="0" anchor="t">
            <a:spAutoFit/>
          </a:bodyPr>
          <a:lstStyle/>
          <a:p>
            <a:pPr algn="l">
              <a:lnSpc>
                <a:spcPts val="3300"/>
              </a:lnSpc>
              <a:spcBef>
                <a:spcPct val="0"/>
              </a:spcBef>
            </a:pPr>
            <a:r>
              <a:rPr lang="en-US" sz="3000" b="1" spc="156">
                <a:solidFill>
                  <a:srgbClr val="3160D8"/>
                </a:solidFill>
                <a:latin typeface="Source Han Sans KR Bold"/>
                <a:ea typeface="Source Han Sans KR Bold"/>
                <a:cs typeface="Source Han Sans KR Bold"/>
                <a:sym typeface="Source Han Sans KR Bold"/>
              </a:rPr>
              <a:t>Feature Engineering</a:t>
            </a:r>
          </a:p>
        </p:txBody>
      </p:sp>
      <p:sp>
        <p:nvSpPr>
          <p:cNvPr id="4" name="TextBox 4"/>
          <p:cNvSpPr txBox="1"/>
          <p:nvPr/>
        </p:nvSpPr>
        <p:spPr>
          <a:xfrm>
            <a:off x="587827" y="2865261"/>
            <a:ext cx="17162364" cy="2667000"/>
          </a:xfrm>
          <a:prstGeom prst="rect">
            <a:avLst/>
          </a:prstGeom>
        </p:spPr>
        <p:txBody>
          <a:bodyPr lIns="0" tIns="0" rIns="0" bIns="0" rtlCol="0" anchor="t">
            <a:spAutoFit/>
          </a:bodyPr>
          <a:lstStyle/>
          <a:p>
            <a:pPr marL="539749" lvl="1" indent="-269875" algn="l">
              <a:lnSpc>
                <a:spcPts val="3599"/>
              </a:lnSpc>
              <a:buFont typeface="Arial"/>
              <a:buChar char="•"/>
            </a:pPr>
            <a:r>
              <a:rPr lang="en-US" sz="2499" spc="129">
                <a:solidFill>
                  <a:srgbClr val="1F2427"/>
                </a:solidFill>
                <a:latin typeface="Source Han Sans KR"/>
                <a:ea typeface="Source Han Sans KR"/>
                <a:cs typeface="Source Han Sans KR"/>
                <a:sym typeface="Source Han Sans KR"/>
              </a:rPr>
              <a:t>By standardizing and summarizing multiple features of each group (environment, operation, human), </a:t>
            </a:r>
          </a:p>
          <a:p>
            <a:pPr algn="l">
              <a:lnSpc>
                <a:spcPts val="3599"/>
              </a:lnSpc>
            </a:pPr>
            <a:r>
              <a:rPr lang="en-US" sz="2499" spc="129">
                <a:solidFill>
                  <a:srgbClr val="1F2427"/>
                </a:solidFill>
                <a:latin typeface="Source Han Sans KR"/>
                <a:ea typeface="Source Han Sans KR"/>
                <a:cs typeface="Source Han Sans KR"/>
                <a:sym typeface="Source Han Sans KR"/>
              </a:rPr>
              <a:t>     we created a </a:t>
            </a:r>
            <a:r>
              <a:rPr lang="en-US" sz="2499" spc="129">
                <a:solidFill>
                  <a:srgbClr val="3160D8"/>
                </a:solidFill>
                <a:latin typeface="Source Han Sans KR"/>
                <a:ea typeface="Source Han Sans KR"/>
                <a:cs typeface="Source Han Sans KR"/>
                <a:sym typeface="Source Han Sans KR"/>
              </a:rPr>
              <a:t>meaning-based representative value</a:t>
            </a:r>
            <a:r>
              <a:rPr lang="en-US" sz="2499" spc="129">
                <a:solidFill>
                  <a:srgbClr val="1F2427"/>
                </a:solidFill>
                <a:latin typeface="Source Han Sans KR"/>
                <a:ea typeface="Source Han Sans KR"/>
                <a:cs typeface="Source Han Sans KR"/>
                <a:sym typeface="Source Han Sans KR"/>
              </a:rPr>
              <a:t> (score). </a:t>
            </a:r>
          </a:p>
          <a:p>
            <a:pPr marL="539749" lvl="1" indent="-269875" algn="l">
              <a:lnSpc>
                <a:spcPts val="3599"/>
              </a:lnSpc>
              <a:buFont typeface="Arial"/>
              <a:buChar char="•"/>
            </a:pPr>
            <a:r>
              <a:rPr lang="en-US" sz="2499" spc="129">
                <a:solidFill>
                  <a:srgbClr val="1F2427"/>
                </a:solidFill>
                <a:latin typeface="Source Han Sans KR"/>
                <a:ea typeface="Source Han Sans KR"/>
                <a:cs typeface="Source Han Sans KR"/>
                <a:sym typeface="Source Han Sans KR"/>
              </a:rPr>
              <a:t>By performing clustering and regression modeling based on this score, </a:t>
            </a:r>
          </a:p>
          <a:p>
            <a:pPr algn="l">
              <a:lnSpc>
                <a:spcPts val="3599"/>
              </a:lnSpc>
            </a:pPr>
            <a:r>
              <a:rPr lang="en-US" sz="2499" spc="129">
                <a:solidFill>
                  <a:srgbClr val="1F2427"/>
                </a:solidFill>
                <a:latin typeface="Source Han Sans KR"/>
                <a:ea typeface="Source Han Sans KR"/>
                <a:cs typeface="Source Han Sans KR"/>
                <a:sym typeface="Source Han Sans KR"/>
              </a:rPr>
              <a:t>     we improved the </a:t>
            </a:r>
            <a:r>
              <a:rPr lang="en-US" sz="2499" spc="129">
                <a:solidFill>
                  <a:srgbClr val="3160D8"/>
                </a:solidFill>
                <a:latin typeface="Source Han Sans KR"/>
                <a:ea typeface="Source Han Sans KR"/>
                <a:cs typeface="Source Han Sans KR"/>
                <a:sym typeface="Source Han Sans KR"/>
              </a:rPr>
              <a:t>predictive power</a:t>
            </a:r>
            <a:r>
              <a:rPr lang="en-US" sz="2499" spc="129">
                <a:solidFill>
                  <a:srgbClr val="1F2427"/>
                </a:solidFill>
                <a:latin typeface="Source Han Sans KR"/>
                <a:ea typeface="Source Han Sans KR"/>
                <a:cs typeface="Source Han Sans KR"/>
                <a:sym typeface="Source Han Sans KR"/>
              </a:rPr>
              <a:t> and </a:t>
            </a:r>
            <a:r>
              <a:rPr lang="en-US" sz="2499" spc="129">
                <a:solidFill>
                  <a:srgbClr val="3160D8"/>
                </a:solidFill>
                <a:latin typeface="Source Han Sans KR"/>
                <a:ea typeface="Source Han Sans KR"/>
                <a:cs typeface="Source Han Sans KR"/>
                <a:sym typeface="Source Han Sans KR"/>
              </a:rPr>
              <a:t>interpretability</a:t>
            </a:r>
            <a:r>
              <a:rPr lang="en-US" sz="2499" spc="129">
                <a:solidFill>
                  <a:srgbClr val="1F2427"/>
                </a:solidFill>
                <a:latin typeface="Source Han Sans KR"/>
                <a:ea typeface="Source Han Sans KR"/>
                <a:cs typeface="Source Han Sans KR"/>
                <a:sym typeface="Source Han Sans KR"/>
              </a:rPr>
              <a:t>.</a:t>
            </a:r>
          </a:p>
          <a:p>
            <a:pPr marL="539749" lvl="1" indent="-269875" algn="l">
              <a:lnSpc>
                <a:spcPts val="3599"/>
              </a:lnSpc>
              <a:buFont typeface="Arial"/>
              <a:buChar char="•"/>
            </a:pPr>
            <a:r>
              <a:rPr lang="en-US" sz="2499" spc="129">
                <a:solidFill>
                  <a:srgbClr val="1F2427"/>
                </a:solidFill>
                <a:latin typeface="Source Han Sans KR"/>
                <a:ea typeface="Source Han Sans KR"/>
                <a:cs typeface="Source Han Sans KR"/>
                <a:sym typeface="Source Han Sans KR"/>
              </a:rPr>
              <a:t>Normalization within factors by MinMaxScaler and calculation(mean) of factor scores </a:t>
            </a:r>
          </a:p>
          <a:p>
            <a:pPr algn="l">
              <a:lnSpc>
                <a:spcPts val="3599"/>
              </a:lnSpc>
            </a:pPr>
            <a:r>
              <a:rPr lang="en-US" sz="2499" spc="129">
                <a:solidFill>
                  <a:srgbClr val="1F2427"/>
                </a:solidFill>
                <a:latin typeface="Source Han Sans KR"/>
                <a:ea typeface="Source Han Sans KR"/>
                <a:cs typeface="Source Han Sans KR"/>
                <a:sym typeface="Source Han Sans KR"/>
              </a:rPr>
              <a:t>      → Renormalize factor scores</a:t>
            </a:r>
          </a:p>
        </p:txBody>
      </p:sp>
      <p:grpSp>
        <p:nvGrpSpPr>
          <p:cNvPr id="5" name="Group 5"/>
          <p:cNvGrpSpPr/>
          <p:nvPr/>
        </p:nvGrpSpPr>
        <p:grpSpPr>
          <a:xfrm>
            <a:off x="1028700" y="6314479"/>
            <a:ext cx="13457475" cy="2412379"/>
            <a:chOff x="0" y="0"/>
            <a:chExt cx="17943300" cy="3216505"/>
          </a:xfrm>
        </p:grpSpPr>
        <p:grpSp>
          <p:nvGrpSpPr>
            <p:cNvPr id="6" name="Group 6"/>
            <p:cNvGrpSpPr/>
            <p:nvPr/>
          </p:nvGrpSpPr>
          <p:grpSpPr>
            <a:xfrm>
              <a:off x="0" y="0"/>
              <a:ext cx="5523503" cy="3170447"/>
              <a:chOff x="0" y="0"/>
              <a:chExt cx="2096883" cy="1203594"/>
            </a:xfrm>
          </p:grpSpPr>
          <p:sp>
            <p:nvSpPr>
              <p:cNvPr id="7" name="Freeform 7"/>
              <p:cNvSpPr/>
              <p:nvPr/>
            </p:nvSpPr>
            <p:spPr>
              <a:xfrm>
                <a:off x="0" y="0"/>
                <a:ext cx="2096883" cy="1203594"/>
              </a:xfrm>
              <a:custGeom>
                <a:avLst/>
                <a:gdLst/>
                <a:ahLst/>
                <a:cxnLst/>
                <a:rect l="l" t="t" r="r" b="b"/>
                <a:pathLst>
                  <a:path w="2096883" h="1203594">
                    <a:moveTo>
                      <a:pt x="0" y="0"/>
                    </a:moveTo>
                    <a:lnTo>
                      <a:pt x="2096883" y="0"/>
                    </a:lnTo>
                    <a:lnTo>
                      <a:pt x="2096883" y="1203594"/>
                    </a:lnTo>
                    <a:lnTo>
                      <a:pt x="0" y="1203594"/>
                    </a:lnTo>
                    <a:close/>
                  </a:path>
                </a:pathLst>
              </a:custGeom>
              <a:solidFill>
                <a:srgbClr val="000000">
                  <a:alpha val="0"/>
                </a:srgbClr>
              </a:solidFill>
              <a:ln w="19050" cap="sq">
                <a:solidFill>
                  <a:srgbClr val="3160D8"/>
                </a:solidFill>
                <a:prstDash val="solid"/>
                <a:miter/>
              </a:ln>
            </p:spPr>
            <p:txBody>
              <a:bodyPr/>
              <a:lstStyle/>
              <a:p>
                <a:endParaRPr lang="ko-KR" altLang="en-US"/>
              </a:p>
            </p:txBody>
          </p:sp>
          <p:sp>
            <p:nvSpPr>
              <p:cNvPr id="8" name="TextBox 8"/>
              <p:cNvSpPr txBox="1"/>
              <p:nvPr/>
            </p:nvSpPr>
            <p:spPr>
              <a:xfrm>
                <a:off x="0" y="-57150"/>
                <a:ext cx="2096883" cy="1260744"/>
              </a:xfrm>
              <a:prstGeom prst="rect">
                <a:avLst/>
              </a:prstGeom>
            </p:spPr>
            <p:txBody>
              <a:bodyPr lIns="27942" tIns="27942" rIns="27942" bIns="27942" rtlCol="0" anchor="ctr"/>
              <a:lstStyle/>
              <a:p>
                <a:pPr algn="ctr">
                  <a:lnSpc>
                    <a:spcPts val="3000"/>
                  </a:lnSpc>
                </a:pPr>
                <a:endParaRPr/>
              </a:p>
            </p:txBody>
          </p:sp>
        </p:grpSp>
        <p:sp>
          <p:nvSpPr>
            <p:cNvPr id="9" name="TextBox 9"/>
            <p:cNvSpPr txBox="1"/>
            <p:nvPr/>
          </p:nvSpPr>
          <p:spPr>
            <a:xfrm>
              <a:off x="787715" y="715425"/>
              <a:ext cx="3948073" cy="424603"/>
            </a:xfrm>
            <a:prstGeom prst="rect">
              <a:avLst/>
            </a:prstGeom>
          </p:spPr>
          <p:txBody>
            <a:bodyPr lIns="0" tIns="0" rIns="0" bIns="0" rtlCol="0" anchor="t">
              <a:spAutoFit/>
            </a:bodyPr>
            <a:lstStyle/>
            <a:p>
              <a:pPr marL="0" lvl="0" indent="0" algn="ctr">
                <a:lnSpc>
                  <a:spcPts val="2419"/>
                </a:lnSpc>
                <a:spcBef>
                  <a:spcPct val="0"/>
                </a:spcBef>
              </a:pPr>
              <a:r>
                <a:rPr lang="en-US" sz="2199" b="1" spc="114">
                  <a:solidFill>
                    <a:srgbClr val="3160D8"/>
                  </a:solidFill>
                  <a:latin typeface="Source Han Sans KR Bold"/>
                  <a:ea typeface="Source Han Sans KR Bold"/>
                  <a:cs typeface="Source Han Sans KR Bold"/>
                  <a:sym typeface="Source Han Sans KR Bold"/>
                </a:rPr>
                <a:t>env_features</a:t>
              </a:r>
            </a:p>
          </p:txBody>
        </p:sp>
        <p:sp>
          <p:nvSpPr>
            <p:cNvPr id="10" name="TextBox 10"/>
            <p:cNvSpPr txBox="1"/>
            <p:nvPr/>
          </p:nvSpPr>
          <p:spPr>
            <a:xfrm>
              <a:off x="787715" y="1556648"/>
              <a:ext cx="4016772" cy="970746"/>
            </a:xfrm>
            <a:prstGeom prst="rect">
              <a:avLst/>
            </a:prstGeom>
          </p:spPr>
          <p:txBody>
            <a:bodyPr lIns="0" tIns="0" rIns="0" bIns="0" rtlCol="0" anchor="t">
              <a:spAutoFit/>
            </a:bodyPr>
            <a:lstStyle/>
            <a:p>
              <a:pPr algn="ctr">
                <a:lnSpc>
                  <a:spcPts val="2925"/>
                </a:lnSpc>
              </a:pPr>
              <a:r>
                <a:rPr lang="en-US" sz="2199" spc="114">
                  <a:solidFill>
                    <a:srgbClr val="000000"/>
                  </a:solidFill>
                  <a:latin typeface="Source Han Sans KR"/>
                  <a:ea typeface="Source Han Sans KR"/>
                  <a:cs typeface="Source Han Sans KR"/>
                  <a:sym typeface="Source Han Sans KR"/>
                </a:rPr>
                <a:t>temperature_C</a:t>
              </a:r>
            </a:p>
            <a:p>
              <a:pPr algn="ctr">
                <a:lnSpc>
                  <a:spcPts val="2925"/>
                </a:lnSpc>
              </a:pPr>
              <a:r>
                <a:rPr lang="en-US" sz="2199" spc="114">
                  <a:solidFill>
                    <a:srgbClr val="000000"/>
                  </a:solidFill>
                  <a:latin typeface="Source Han Sans KR"/>
                  <a:ea typeface="Source Han Sans KR"/>
                  <a:cs typeface="Source Han Sans KR"/>
                  <a:sym typeface="Source Han Sans KR"/>
                </a:rPr>
                <a:t>humidity_percent</a:t>
              </a:r>
            </a:p>
          </p:txBody>
        </p:sp>
        <p:grpSp>
          <p:nvGrpSpPr>
            <p:cNvPr id="11" name="Group 11"/>
            <p:cNvGrpSpPr/>
            <p:nvPr/>
          </p:nvGrpSpPr>
          <p:grpSpPr>
            <a:xfrm>
              <a:off x="6289110" y="0"/>
              <a:ext cx="5368687" cy="3198464"/>
              <a:chOff x="0" y="0"/>
              <a:chExt cx="2154477" cy="1283557"/>
            </a:xfrm>
          </p:grpSpPr>
          <p:sp>
            <p:nvSpPr>
              <p:cNvPr id="12" name="Freeform 12"/>
              <p:cNvSpPr/>
              <p:nvPr/>
            </p:nvSpPr>
            <p:spPr>
              <a:xfrm>
                <a:off x="0" y="0"/>
                <a:ext cx="2154477" cy="1283557"/>
              </a:xfrm>
              <a:custGeom>
                <a:avLst/>
                <a:gdLst/>
                <a:ahLst/>
                <a:cxnLst/>
                <a:rect l="l" t="t" r="r" b="b"/>
                <a:pathLst>
                  <a:path w="2154477" h="1283557">
                    <a:moveTo>
                      <a:pt x="0" y="0"/>
                    </a:moveTo>
                    <a:lnTo>
                      <a:pt x="2154477" y="0"/>
                    </a:lnTo>
                    <a:lnTo>
                      <a:pt x="2154477" y="1283557"/>
                    </a:lnTo>
                    <a:lnTo>
                      <a:pt x="0" y="1283557"/>
                    </a:lnTo>
                    <a:close/>
                  </a:path>
                </a:pathLst>
              </a:custGeom>
              <a:solidFill>
                <a:srgbClr val="000000">
                  <a:alpha val="0"/>
                </a:srgbClr>
              </a:solidFill>
              <a:ln w="19050" cap="sq">
                <a:solidFill>
                  <a:srgbClr val="3160D8"/>
                </a:solidFill>
                <a:prstDash val="solid"/>
                <a:miter/>
              </a:ln>
            </p:spPr>
            <p:txBody>
              <a:bodyPr/>
              <a:lstStyle/>
              <a:p>
                <a:endParaRPr lang="ko-KR" altLang="en-US"/>
              </a:p>
            </p:txBody>
          </p:sp>
          <p:sp>
            <p:nvSpPr>
              <p:cNvPr id="13" name="TextBox 13"/>
              <p:cNvSpPr txBox="1"/>
              <p:nvPr/>
            </p:nvSpPr>
            <p:spPr>
              <a:xfrm>
                <a:off x="0" y="-57150"/>
                <a:ext cx="2154477" cy="1340707"/>
              </a:xfrm>
              <a:prstGeom prst="rect">
                <a:avLst/>
              </a:prstGeom>
            </p:spPr>
            <p:txBody>
              <a:bodyPr lIns="26433" tIns="26433" rIns="26433" bIns="26433" rtlCol="0" anchor="ctr"/>
              <a:lstStyle/>
              <a:p>
                <a:pPr algn="ctr">
                  <a:lnSpc>
                    <a:spcPts val="3000"/>
                  </a:lnSpc>
                </a:pPr>
                <a:endParaRPr/>
              </a:p>
            </p:txBody>
          </p:sp>
        </p:grpSp>
        <p:sp>
          <p:nvSpPr>
            <p:cNvPr id="14" name="TextBox 14"/>
            <p:cNvSpPr txBox="1"/>
            <p:nvPr/>
          </p:nvSpPr>
          <p:spPr>
            <a:xfrm>
              <a:off x="7027368" y="567817"/>
              <a:ext cx="3868901" cy="424603"/>
            </a:xfrm>
            <a:prstGeom prst="rect">
              <a:avLst/>
            </a:prstGeom>
          </p:spPr>
          <p:txBody>
            <a:bodyPr lIns="0" tIns="0" rIns="0" bIns="0" rtlCol="0" anchor="t">
              <a:spAutoFit/>
            </a:bodyPr>
            <a:lstStyle/>
            <a:p>
              <a:pPr marL="0" lvl="0" indent="0" algn="ctr">
                <a:lnSpc>
                  <a:spcPts val="2419"/>
                </a:lnSpc>
                <a:spcBef>
                  <a:spcPct val="0"/>
                </a:spcBef>
              </a:pPr>
              <a:r>
                <a:rPr lang="en-US" sz="2199" b="1" spc="114">
                  <a:solidFill>
                    <a:srgbClr val="3160D8"/>
                  </a:solidFill>
                  <a:latin typeface="Source Han Sans KR Bold"/>
                  <a:ea typeface="Source Han Sans KR Bold"/>
                  <a:cs typeface="Source Han Sans KR Bold"/>
                  <a:sym typeface="Source Han Sans KR Bold"/>
                </a:rPr>
                <a:t>ops_features</a:t>
              </a:r>
            </a:p>
          </p:txBody>
        </p:sp>
        <p:sp>
          <p:nvSpPr>
            <p:cNvPr id="15" name="TextBox 15"/>
            <p:cNvSpPr txBox="1"/>
            <p:nvPr/>
          </p:nvSpPr>
          <p:spPr>
            <a:xfrm>
              <a:off x="7027368" y="1301375"/>
              <a:ext cx="3936222" cy="1382936"/>
            </a:xfrm>
            <a:prstGeom prst="rect">
              <a:avLst/>
            </a:prstGeom>
          </p:spPr>
          <p:txBody>
            <a:bodyPr lIns="0" tIns="0" rIns="0" bIns="0" rtlCol="0" anchor="t">
              <a:spAutoFit/>
            </a:bodyPr>
            <a:lstStyle/>
            <a:p>
              <a:pPr algn="ctr">
                <a:lnSpc>
                  <a:spcPts val="2767"/>
                </a:lnSpc>
              </a:pPr>
              <a:r>
                <a:rPr lang="en-US" sz="2081" spc="108">
                  <a:solidFill>
                    <a:srgbClr val="000000"/>
                  </a:solidFill>
                  <a:latin typeface="Source Han Sans KR"/>
                  <a:ea typeface="Source Han Sans KR"/>
                  <a:cs typeface="Source Han Sans KR"/>
                  <a:sym typeface="Source Han Sans KR"/>
                </a:rPr>
                <a:t>meals_served</a:t>
              </a:r>
            </a:p>
            <a:p>
              <a:pPr algn="ctr">
                <a:lnSpc>
                  <a:spcPts val="2925"/>
                </a:lnSpc>
              </a:pPr>
              <a:r>
                <a:rPr lang="en-US" sz="2199" spc="114">
                  <a:solidFill>
                    <a:srgbClr val="000000"/>
                  </a:solidFill>
                  <a:latin typeface="Source Han Sans KR"/>
                  <a:ea typeface="Source Han Sans KR"/>
                  <a:cs typeface="Source Han Sans KR"/>
                  <a:sym typeface="Source Han Sans KR"/>
                </a:rPr>
                <a:t>special_event</a:t>
              </a:r>
            </a:p>
            <a:p>
              <a:pPr algn="ctr">
                <a:lnSpc>
                  <a:spcPts val="2767"/>
                </a:lnSpc>
              </a:pPr>
              <a:r>
                <a:rPr lang="en-US" sz="2081" spc="108">
                  <a:solidFill>
                    <a:srgbClr val="000000"/>
                  </a:solidFill>
                  <a:latin typeface="Source Han Sans KR"/>
                  <a:ea typeface="Source Han Sans KR"/>
                  <a:cs typeface="Source Han Sans KR"/>
                  <a:sym typeface="Source Han Sans KR"/>
                </a:rPr>
                <a:t>day_of_week</a:t>
              </a:r>
            </a:p>
          </p:txBody>
        </p:sp>
        <p:grpSp>
          <p:nvGrpSpPr>
            <p:cNvPr id="16" name="Group 16"/>
            <p:cNvGrpSpPr/>
            <p:nvPr/>
          </p:nvGrpSpPr>
          <p:grpSpPr>
            <a:xfrm>
              <a:off x="12419797" y="0"/>
              <a:ext cx="5523503" cy="3216505"/>
              <a:chOff x="0" y="0"/>
              <a:chExt cx="2096883" cy="1221079"/>
            </a:xfrm>
          </p:grpSpPr>
          <p:sp>
            <p:nvSpPr>
              <p:cNvPr id="17" name="Freeform 17"/>
              <p:cNvSpPr/>
              <p:nvPr/>
            </p:nvSpPr>
            <p:spPr>
              <a:xfrm>
                <a:off x="0" y="0"/>
                <a:ext cx="2096883" cy="1221079"/>
              </a:xfrm>
              <a:custGeom>
                <a:avLst/>
                <a:gdLst/>
                <a:ahLst/>
                <a:cxnLst/>
                <a:rect l="l" t="t" r="r" b="b"/>
                <a:pathLst>
                  <a:path w="2096883" h="1221079">
                    <a:moveTo>
                      <a:pt x="0" y="0"/>
                    </a:moveTo>
                    <a:lnTo>
                      <a:pt x="2096883" y="0"/>
                    </a:lnTo>
                    <a:lnTo>
                      <a:pt x="2096883" y="1221079"/>
                    </a:lnTo>
                    <a:lnTo>
                      <a:pt x="0" y="1221079"/>
                    </a:lnTo>
                    <a:close/>
                  </a:path>
                </a:pathLst>
              </a:custGeom>
              <a:solidFill>
                <a:srgbClr val="000000">
                  <a:alpha val="0"/>
                </a:srgbClr>
              </a:solidFill>
              <a:ln w="19050" cap="sq">
                <a:solidFill>
                  <a:srgbClr val="3160D8"/>
                </a:solidFill>
                <a:prstDash val="solid"/>
                <a:miter/>
              </a:ln>
            </p:spPr>
            <p:txBody>
              <a:bodyPr/>
              <a:lstStyle/>
              <a:p>
                <a:endParaRPr lang="ko-KR" altLang="en-US"/>
              </a:p>
            </p:txBody>
          </p:sp>
          <p:sp>
            <p:nvSpPr>
              <p:cNvPr id="18" name="TextBox 18"/>
              <p:cNvSpPr txBox="1"/>
              <p:nvPr/>
            </p:nvSpPr>
            <p:spPr>
              <a:xfrm>
                <a:off x="0" y="-57150"/>
                <a:ext cx="2096883" cy="1278229"/>
              </a:xfrm>
              <a:prstGeom prst="rect">
                <a:avLst/>
              </a:prstGeom>
            </p:spPr>
            <p:txBody>
              <a:bodyPr lIns="27942" tIns="27942" rIns="27942" bIns="27942" rtlCol="0" anchor="ctr"/>
              <a:lstStyle/>
              <a:p>
                <a:pPr algn="ctr">
                  <a:lnSpc>
                    <a:spcPts val="3000"/>
                  </a:lnSpc>
                </a:pPr>
                <a:endParaRPr/>
              </a:p>
            </p:txBody>
          </p:sp>
        </p:grpSp>
        <p:sp>
          <p:nvSpPr>
            <p:cNvPr id="19" name="TextBox 19"/>
            <p:cNvSpPr txBox="1"/>
            <p:nvPr/>
          </p:nvSpPr>
          <p:spPr>
            <a:xfrm>
              <a:off x="13207512" y="599149"/>
              <a:ext cx="3948073" cy="424603"/>
            </a:xfrm>
            <a:prstGeom prst="rect">
              <a:avLst/>
            </a:prstGeom>
          </p:spPr>
          <p:txBody>
            <a:bodyPr lIns="0" tIns="0" rIns="0" bIns="0" rtlCol="0" anchor="t">
              <a:spAutoFit/>
            </a:bodyPr>
            <a:lstStyle/>
            <a:p>
              <a:pPr marL="0" lvl="0" indent="0" algn="ctr">
                <a:lnSpc>
                  <a:spcPts val="2419"/>
                </a:lnSpc>
                <a:spcBef>
                  <a:spcPct val="0"/>
                </a:spcBef>
              </a:pPr>
              <a:r>
                <a:rPr lang="en-US" sz="2199" b="1" spc="114">
                  <a:solidFill>
                    <a:srgbClr val="3160D8"/>
                  </a:solidFill>
                  <a:latin typeface="Source Han Sans KR Bold"/>
                  <a:ea typeface="Source Han Sans KR Bold"/>
                  <a:cs typeface="Source Han Sans KR Bold"/>
                  <a:sym typeface="Source Han Sans KR Bold"/>
                </a:rPr>
                <a:t>human_features</a:t>
              </a:r>
            </a:p>
          </p:txBody>
        </p:sp>
        <p:sp>
          <p:nvSpPr>
            <p:cNvPr id="20" name="TextBox 20"/>
            <p:cNvSpPr txBox="1"/>
            <p:nvPr/>
          </p:nvSpPr>
          <p:spPr>
            <a:xfrm>
              <a:off x="13173163" y="1592735"/>
              <a:ext cx="4016772" cy="877062"/>
            </a:xfrm>
            <a:prstGeom prst="rect">
              <a:avLst/>
            </a:prstGeom>
          </p:spPr>
          <p:txBody>
            <a:bodyPr lIns="0" tIns="0" rIns="0" bIns="0" rtlCol="0" anchor="t">
              <a:spAutoFit/>
            </a:bodyPr>
            <a:lstStyle/>
            <a:p>
              <a:pPr algn="ctr">
                <a:lnSpc>
                  <a:spcPts val="2419"/>
                </a:lnSpc>
              </a:pPr>
              <a:r>
                <a:rPr lang="en-US" sz="2199" spc="114">
                  <a:solidFill>
                    <a:srgbClr val="000000"/>
                  </a:solidFill>
                  <a:latin typeface="Source Han Sans KR"/>
                  <a:ea typeface="Source Han Sans KR"/>
                  <a:cs typeface="Source Han Sans KR"/>
                  <a:sym typeface="Source Han Sans KR"/>
                </a:rPr>
                <a:t>kitchen_staff</a:t>
              </a:r>
            </a:p>
            <a:p>
              <a:pPr algn="ctr">
                <a:lnSpc>
                  <a:spcPts val="2925"/>
                </a:lnSpc>
              </a:pPr>
              <a:r>
                <a:rPr lang="en-US" sz="2199" spc="114">
                  <a:solidFill>
                    <a:srgbClr val="000000"/>
                  </a:solidFill>
                  <a:latin typeface="Source Han Sans KR"/>
                  <a:ea typeface="Source Han Sans KR"/>
                  <a:cs typeface="Source Han Sans KR"/>
                  <a:sym typeface="Source Han Sans KR"/>
                </a:rPr>
                <a:t>staff_experience</a:t>
              </a:r>
            </a:p>
          </p:txBody>
        </p:sp>
      </p:grpSp>
      <p:sp>
        <p:nvSpPr>
          <p:cNvPr id="21" name="TextBox 21"/>
          <p:cNvSpPr txBox="1"/>
          <p:nvPr/>
        </p:nvSpPr>
        <p:spPr>
          <a:xfrm>
            <a:off x="821978" y="2213935"/>
            <a:ext cx="2984401" cy="355600"/>
          </a:xfrm>
          <a:prstGeom prst="rect">
            <a:avLst/>
          </a:prstGeom>
        </p:spPr>
        <p:txBody>
          <a:bodyPr lIns="0" tIns="0" rIns="0" bIns="0" rtlCol="0" anchor="t">
            <a:spAutoFit/>
          </a:bodyPr>
          <a:lstStyle/>
          <a:p>
            <a:pPr marL="0" lvl="0" indent="0" algn="l">
              <a:lnSpc>
                <a:spcPts val="2749"/>
              </a:lnSpc>
              <a:spcBef>
                <a:spcPct val="0"/>
              </a:spcBef>
            </a:pPr>
            <a:r>
              <a:rPr lang="en-US" sz="2499" b="1" spc="129">
                <a:solidFill>
                  <a:srgbClr val="3160D8"/>
                </a:solidFill>
                <a:latin typeface="Source Han Sans KR Bold"/>
                <a:ea typeface="Source Han Sans KR Bold"/>
                <a:cs typeface="Source Han Sans KR Bold"/>
                <a:sym typeface="Source Han Sans KR Bold"/>
              </a:rPr>
              <a:t>Feature creation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587827" y="9694410"/>
            <a:ext cx="17112346" cy="0"/>
          </a:xfrm>
          <a:prstGeom prst="line">
            <a:avLst/>
          </a:prstGeom>
          <a:ln w="19050" cap="flat">
            <a:solidFill>
              <a:srgbClr val="3160D8"/>
            </a:solidFill>
            <a:prstDash val="solid"/>
            <a:headEnd type="none" w="sm" len="sm"/>
            <a:tailEnd type="none" w="sm" len="sm"/>
          </a:ln>
        </p:spPr>
        <p:txBody>
          <a:bodyPr/>
          <a:lstStyle/>
          <a:p>
            <a:endParaRPr lang="ko-KR" altLang="en-US"/>
          </a:p>
        </p:txBody>
      </p:sp>
      <p:sp>
        <p:nvSpPr>
          <p:cNvPr id="3" name="TextBox 3"/>
          <p:cNvSpPr txBox="1"/>
          <p:nvPr/>
        </p:nvSpPr>
        <p:spPr>
          <a:xfrm>
            <a:off x="587826" y="606877"/>
            <a:ext cx="4212773" cy="423193"/>
          </a:xfrm>
          <a:prstGeom prst="rect">
            <a:avLst/>
          </a:prstGeom>
        </p:spPr>
        <p:txBody>
          <a:bodyPr wrap="square" lIns="0" tIns="0" rIns="0" bIns="0" rtlCol="0" anchor="t">
            <a:spAutoFit/>
          </a:bodyPr>
          <a:lstStyle/>
          <a:p>
            <a:pPr marL="0" lvl="0" indent="0" algn="l">
              <a:lnSpc>
                <a:spcPts val="3300"/>
              </a:lnSpc>
              <a:spcBef>
                <a:spcPct val="0"/>
              </a:spcBef>
            </a:pPr>
            <a:r>
              <a:rPr lang="en-US" sz="3000" b="1" spc="156" dirty="0">
                <a:solidFill>
                  <a:srgbClr val="3160D8"/>
                </a:solidFill>
                <a:latin typeface="Source Han Sans KR Bold"/>
                <a:ea typeface="Source Han Sans KR Bold"/>
                <a:cs typeface="Source Han Sans KR Bold"/>
                <a:sym typeface="Source Han Sans KR Bold"/>
              </a:rPr>
              <a:t>Data Analysis</a:t>
            </a:r>
          </a:p>
        </p:txBody>
      </p:sp>
      <p:sp>
        <p:nvSpPr>
          <p:cNvPr id="4" name="TextBox 4"/>
          <p:cNvSpPr txBox="1"/>
          <p:nvPr/>
        </p:nvSpPr>
        <p:spPr>
          <a:xfrm>
            <a:off x="1261574" y="1973701"/>
            <a:ext cx="14760476" cy="565150"/>
          </a:xfrm>
          <a:prstGeom prst="rect">
            <a:avLst/>
          </a:prstGeom>
        </p:spPr>
        <p:txBody>
          <a:bodyPr lIns="0" tIns="0" rIns="0" bIns="0" rtlCol="0" anchor="t">
            <a:spAutoFit/>
          </a:bodyPr>
          <a:lstStyle/>
          <a:p>
            <a:pPr marL="0" lvl="0" indent="0" algn="ctr">
              <a:lnSpc>
                <a:spcPts val="4399"/>
              </a:lnSpc>
              <a:spcBef>
                <a:spcPct val="0"/>
              </a:spcBef>
            </a:pPr>
            <a:r>
              <a:rPr lang="en-US" sz="3999" b="1" spc="207">
                <a:solidFill>
                  <a:srgbClr val="3160D8"/>
                </a:solidFill>
                <a:latin typeface="Source Han Sans KR Bold"/>
                <a:ea typeface="Source Han Sans KR Bold"/>
                <a:cs typeface="Source Han Sans KR Bold"/>
                <a:sym typeface="Source Han Sans KR Bold"/>
              </a:rPr>
              <a:t>Modeling Strategy : Clustering + Regression Approach</a:t>
            </a:r>
          </a:p>
        </p:txBody>
      </p:sp>
      <p:sp>
        <p:nvSpPr>
          <p:cNvPr id="5" name="TextBox 5"/>
          <p:cNvSpPr txBox="1"/>
          <p:nvPr/>
        </p:nvSpPr>
        <p:spPr>
          <a:xfrm>
            <a:off x="1796211" y="3169811"/>
            <a:ext cx="16051976" cy="1835836"/>
          </a:xfrm>
          <a:prstGeom prst="rect">
            <a:avLst/>
          </a:prstGeom>
        </p:spPr>
        <p:txBody>
          <a:bodyPr lIns="0" tIns="0" rIns="0" bIns="0" rtlCol="0" anchor="t">
            <a:spAutoFit/>
          </a:bodyPr>
          <a:lstStyle/>
          <a:p>
            <a:pPr algn="l">
              <a:lnSpc>
                <a:spcPts val="3665"/>
              </a:lnSpc>
            </a:pPr>
            <a:r>
              <a:rPr lang="en-US" sz="2443" b="1" spc="127">
                <a:solidFill>
                  <a:srgbClr val="000000"/>
                </a:solidFill>
                <a:latin typeface="Source Han Sans KR Bold"/>
                <a:ea typeface="Source Han Sans KR Bold"/>
                <a:cs typeface="Source Han Sans KR Bold"/>
                <a:sym typeface="Source Han Sans KR Bold"/>
              </a:rPr>
              <a:t>Goal</a:t>
            </a:r>
          </a:p>
          <a:p>
            <a:pPr marL="527645" lvl="1" indent="-263823" algn="l">
              <a:lnSpc>
                <a:spcPts val="3665"/>
              </a:lnSpc>
              <a:buFont typeface="Arial"/>
              <a:buChar char="•"/>
            </a:pPr>
            <a:r>
              <a:rPr lang="en-US" sz="2443" spc="127">
                <a:solidFill>
                  <a:srgbClr val="000000"/>
                </a:solidFill>
                <a:latin typeface="Source Han Sans KR"/>
                <a:ea typeface="Source Han Sans KR"/>
                <a:cs typeface="Source Han Sans KR"/>
                <a:sym typeface="Source Han Sans KR"/>
              </a:rPr>
              <a:t>Food waste cause prediction</a:t>
            </a:r>
          </a:p>
          <a:p>
            <a:pPr marL="527645" lvl="1" indent="-263823" algn="l">
              <a:lnSpc>
                <a:spcPts val="3665"/>
              </a:lnSpc>
              <a:buFont typeface="Arial"/>
              <a:buChar char="•"/>
            </a:pPr>
            <a:r>
              <a:rPr lang="en-US" sz="2443" spc="127">
                <a:solidFill>
                  <a:srgbClr val="000000"/>
                </a:solidFill>
                <a:latin typeface="Source Han Sans KR"/>
                <a:ea typeface="Source Han Sans KR"/>
                <a:cs typeface="Source Han Sans KR"/>
                <a:sym typeface="Source Han Sans KR"/>
              </a:rPr>
              <a:t>heterogeneous patterns depending on various environmental/operational/human conditions.</a:t>
            </a:r>
          </a:p>
          <a:p>
            <a:pPr marL="0" lvl="0" indent="0" algn="l">
              <a:lnSpc>
                <a:spcPts val="3665"/>
              </a:lnSpc>
              <a:spcBef>
                <a:spcPct val="0"/>
              </a:spcBef>
            </a:pPr>
            <a:endParaRPr lang="en-US" sz="2443" spc="127">
              <a:solidFill>
                <a:srgbClr val="000000"/>
              </a:solidFill>
              <a:latin typeface="Source Han Sans KR"/>
              <a:ea typeface="Source Han Sans KR"/>
              <a:cs typeface="Source Han Sans KR"/>
              <a:sym typeface="Source Han Sans KR"/>
            </a:endParaRPr>
          </a:p>
        </p:txBody>
      </p:sp>
      <p:sp>
        <p:nvSpPr>
          <p:cNvPr id="6" name="TextBox 6"/>
          <p:cNvSpPr txBox="1"/>
          <p:nvPr/>
        </p:nvSpPr>
        <p:spPr>
          <a:xfrm>
            <a:off x="1796211" y="5163001"/>
            <a:ext cx="11299213" cy="3631311"/>
          </a:xfrm>
          <a:prstGeom prst="rect">
            <a:avLst/>
          </a:prstGeom>
        </p:spPr>
        <p:txBody>
          <a:bodyPr lIns="0" tIns="0" rIns="0" bIns="0" rtlCol="0" anchor="t">
            <a:spAutoFit/>
          </a:bodyPr>
          <a:lstStyle/>
          <a:p>
            <a:pPr algn="l">
              <a:lnSpc>
                <a:spcPts val="3659"/>
              </a:lnSpc>
            </a:pPr>
            <a:r>
              <a:rPr lang="en-US" sz="2439" b="1" spc="126">
                <a:solidFill>
                  <a:srgbClr val="000000"/>
                </a:solidFill>
                <a:latin typeface="Source Han Sans KR Bold"/>
                <a:ea typeface="Source Han Sans KR Bold"/>
                <a:cs typeface="Source Han Sans KR Bold"/>
                <a:sym typeface="Source Han Sans KR Bold"/>
              </a:rPr>
              <a:t>Approaches</a:t>
            </a:r>
          </a:p>
          <a:p>
            <a:pPr marL="526795" lvl="1" indent="-263398" algn="l">
              <a:lnSpc>
                <a:spcPts val="3659"/>
              </a:lnSpc>
              <a:buFont typeface="Arial"/>
              <a:buChar char="•"/>
            </a:pPr>
            <a:r>
              <a:rPr lang="en-US" sz="2439" spc="126">
                <a:solidFill>
                  <a:srgbClr val="000000"/>
                </a:solidFill>
                <a:latin typeface="Source Han Sans KR"/>
                <a:ea typeface="Source Han Sans KR"/>
                <a:cs typeface="Source Han Sans KR"/>
                <a:sym typeface="Source Han Sans KR"/>
              </a:rPr>
              <a:t>Clustering</a:t>
            </a:r>
          </a:p>
          <a:p>
            <a:pPr algn="l">
              <a:lnSpc>
                <a:spcPts val="3659"/>
              </a:lnSpc>
            </a:pPr>
            <a:r>
              <a:rPr lang="en-US" sz="2439" spc="126">
                <a:solidFill>
                  <a:srgbClr val="000000"/>
                </a:solidFill>
                <a:latin typeface="Source Han Sans KR"/>
                <a:ea typeface="Source Han Sans KR"/>
                <a:cs typeface="Source Han Sans KR"/>
                <a:sym typeface="Source Han Sans KR"/>
              </a:rPr>
              <a:t>     Customized analysis and prediction </a:t>
            </a:r>
          </a:p>
          <a:p>
            <a:pPr algn="l">
              <a:lnSpc>
                <a:spcPts val="3659"/>
              </a:lnSpc>
            </a:pPr>
            <a:r>
              <a:rPr lang="en-US" sz="2439" spc="126">
                <a:solidFill>
                  <a:srgbClr val="000000"/>
                </a:solidFill>
                <a:latin typeface="Source Han Sans KR"/>
                <a:ea typeface="Source Han Sans KR"/>
                <a:cs typeface="Source Han Sans KR"/>
                <a:sym typeface="Source Han Sans KR"/>
              </a:rPr>
              <a:t>     : Each cluster has different characteristics,</a:t>
            </a:r>
          </a:p>
          <a:p>
            <a:pPr algn="l">
              <a:lnSpc>
                <a:spcPts val="3659"/>
              </a:lnSpc>
            </a:pPr>
            <a:r>
              <a:rPr lang="en-US" sz="2439" spc="126">
                <a:solidFill>
                  <a:srgbClr val="000000"/>
                </a:solidFill>
                <a:latin typeface="Source Han Sans KR"/>
                <a:ea typeface="Source Han Sans KR"/>
                <a:cs typeface="Source Han Sans KR"/>
                <a:sym typeface="Source Han Sans KR"/>
              </a:rPr>
              <a:t>       customized solutions can be provided for each cluster.</a:t>
            </a:r>
          </a:p>
          <a:p>
            <a:pPr marL="526795" lvl="1" indent="-263398" algn="l">
              <a:lnSpc>
                <a:spcPts val="3659"/>
              </a:lnSpc>
              <a:buFont typeface="Arial"/>
              <a:buChar char="•"/>
            </a:pPr>
            <a:r>
              <a:rPr lang="en-US" sz="2439" spc="126">
                <a:solidFill>
                  <a:srgbClr val="000000"/>
                </a:solidFill>
                <a:latin typeface="Source Han Sans KR"/>
                <a:ea typeface="Source Han Sans KR"/>
                <a:cs typeface="Source Han Sans KR"/>
                <a:sym typeface="Source Han Sans KR"/>
              </a:rPr>
              <a:t>Linear Regression</a:t>
            </a:r>
          </a:p>
          <a:p>
            <a:pPr marL="526795" lvl="1" indent="-263398" algn="l">
              <a:lnSpc>
                <a:spcPts val="3659"/>
              </a:lnSpc>
              <a:spcBef>
                <a:spcPct val="0"/>
              </a:spcBef>
              <a:buFont typeface="Arial"/>
              <a:buChar char="•"/>
            </a:pPr>
            <a:r>
              <a:rPr lang="en-US" sz="2439" spc="126">
                <a:solidFill>
                  <a:srgbClr val="000000"/>
                </a:solidFill>
                <a:latin typeface="Source Han Sans KR"/>
                <a:ea typeface="Source Han Sans KR"/>
                <a:cs typeface="Source Han Sans KR"/>
                <a:sym typeface="Source Han Sans KR"/>
              </a:rPr>
              <a:t>LGBM Regression</a:t>
            </a:r>
          </a:p>
          <a:p>
            <a:pPr marL="0" lvl="0" indent="0" algn="l">
              <a:lnSpc>
                <a:spcPts val="3659"/>
              </a:lnSpc>
              <a:spcBef>
                <a:spcPct val="0"/>
              </a:spcBef>
            </a:pPr>
            <a:endParaRPr lang="en-US" sz="2439" spc="126">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587827" y="9694410"/>
            <a:ext cx="17112346" cy="0"/>
          </a:xfrm>
          <a:prstGeom prst="line">
            <a:avLst/>
          </a:prstGeom>
          <a:ln w="19050" cap="flat">
            <a:solidFill>
              <a:srgbClr val="3160D8"/>
            </a:solidFill>
            <a:prstDash val="solid"/>
            <a:headEnd type="none" w="sm" len="sm"/>
            <a:tailEnd type="none" w="sm" len="sm"/>
          </a:ln>
        </p:spPr>
        <p:txBody>
          <a:bodyPr/>
          <a:lstStyle/>
          <a:p>
            <a:endParaRPr lang="ko-KR" altLang="en-US"/>
          </a:p>
        </p:txBody>
      </p:sp>
      <p:sp>
        <p:nvSpPr>
          <p:cNvPr id="3" name="Freeform 3"/>
          <p:cNvSpPr/>
          <p:nvPr/>
        </p:nvSpPr>
        <p:spPr>
          <a:xfrm>
            <a:off x="775568" y="7443159"/>
            <a:ext cx="7729993" cy="1671611"/>
          </a:xfrm>
          <a:custGeom>
            <a:avLst/>
            <a:gdLst/>
            <a:ahLst/>
            <a:cxnLst/>
            <a:rect l="l" t="t" r="r" b="b"/>
            <a:pathLst>
              <a:path w="7729993" h="1671611">
                <a:moveTo>
                  <a:pt x="0" y="0"/>
                </a:moveTo>
                <a:lnTo>
                  <a:pt x="7729993" y="0"/>
                </a:lnTo>
                <a:lnTo>
                  <a:pt x="7729993" y="1671611"/>
                </a:lnTo>
                <a:lnTo>
                  <a:pt x="0" y="1671611"/>
                </a:lnTo>
                <a:lnTo>
                  <a:pt x="0" y="0"/>
                </a:lnTo>
                <a:close/>
              </a:path>
            </a:pathLst>
          </a:custGeom>
          <a:blipFill>
            <a:blip r:embed="rId2"/>
            <a:stretch>
              <a:fillRect/>
            </a:stretch>
          </a:blipFill>
        </p:spPr>
        <p:txBody>
          <a:bodyPr/>
          <a:lstStyle/>
          <a:p>
            <a:endParaRPr lang="ko-KR" altLang="en-US"/>
          </a:p>
        </p:txBody>
      </p:sp>
      <p:sp>
        <p:nvSpPr>
          <p:cNvPr id="4" name="Freeform 4"/>
          <p:cNvSpPr/>
          <p:nvPr/>
        </p:nvSpPr>
        <p:spPr>
          <a:xfrm>
            <a:off x="775568" y="5950937"/>
            <a:ext cx="10245698" cy="1293519"/>
          </a:xfrm>
          <a:custGeom>
            <a:avLst/>
            <a:gdLst/>
            <a:ahLst/>
            <a:cxnLst/>
            <a:rect l="l" t="t" r="r" b="b"/>
            <a:pathLst>
              <a:path w="10245698" h="1293519">
                <a:moveTo>
                  <a:pt x="0" y="0"/>
                </a:moveTo>
                <a:lnTo>
                  <a:pt x="10245698" y="0"/>
                </a:lnTo>
                <a:lnTo>
                  <a:pt x="10245698" y="1293519"/>
                </a:lnTo>
                <a:lnTo>
                  <a:pt x="0" y="1293519"/>
                </a:lnTo>
                <a:lnTo>
                  <a:pt x="0" y="0"/>
                </a:lnTo>
                <a:close/>
              </a:path>
            </a:pathLst>
          </a:custGeom>
          <a:blipFill>
            <a:blip r:embed="rId3"/>
            <a:stretch>
              <a:fillRect/>
            </a:stretch>
          </a:blipFill>
        </p:spPr>
        <p:txBody>
          <a:bodyPr/>
          <a:lstStyle/>
          <a:p>
            <a:endParaRPr lang="ko-KR" altLang="en-US"/>
          </a:p>
        </p:txBody>
      </p:sp>
      <p:sp>
        <p:nvSpPr>
          <p:cNvPr id="5" name="TextBox 5"/>
          <p:cNvSpPr txBox="1"/>
          <p:nvPr/>
        </p:nvSpPr>
        <p:spPr>
          <a:xfrm>
            <a:off x="498486" y="2754157"/>
            <a:ext cx="11136255" cy="3196780"/>
          </a:xfrm>
          <a:prstGeom prst="rect">
            <a:avLst/>
          </a:prstGeom>
        </p:spPr>
        <p:txBody>
          <a:bodyPr lIns="0" tIns="0" rIns="0" bIns="0" rtlCol="0" anchor="t">
            <a:spAutoFit/>
          </a:bodyPr>
          <a:lstStyle/>
          <a:p>
            <a:pPr marL="582932" lvl="1" indent="-291466" algn="l">
              <a:lnSpc>
                <a:spcPts val="5049"/>
              </a:lnSpc>
              <a:buFont typeface="Arial"/>
              <a:buChar char="•"/>
            </a:pPr>
            <a:r>
              <a:rPr lang="en-US" sz="2700" spc="140">
                <a:solidFill>
                  <a:srgbClr val="1F2427"/>
                </a:solidFill>
                <a:latin typeface="Source Han Sans KR"/>
                <a:ea typeface="Source Han Sans KR"/>
                <a:cs typeface="Source Han Sans KR"/>
                <a:sym typeface="Source Han Sans KR"/>
              </a:rPr>
              <a:t>KMeans </a:t>
            </a:r>
          </a:p>
          <a:p>
            <a:pPr algn="l">
              <a:lnSpc>
                <a:spcPts val="4113"/>
              </a:lnSpc>
            </a:pPr>
            <a:r>
              <a:rPr lang="en-US" sz="2199" spc="114">
                <a:solidFill>
                  <a:srgbClr val="1F2427"/>
                </a:solidFill>
                <a:latin typeface="Source Han Sans KR"/>
                <a:ea typeface="Source Han Sans KR"/>
                <a:cs typeface="Source Han Sans KR"/>
                <a:sym typeface="Source Han Sans KR"/>
              </a:rPr>
              <a:t>      : KMeans clustering based on normalized factor scores (n=3) </a:t>
            </a:r>
          </a:p>
          <a:p>
            <a:pPr algn="l">
              <a:lnSpc>
                <a:spcPts val="4113"/>
              </a:lnSpc>
            </a:pPr>
            <a:r>
              <a:rPr lang="en-US" sz="2199" spc="114">
                <a:solidFill>
                  <a:srgbClr val="1F2427"/>
                </a:solidFill>
                <a:latin typeface="Source Han Sans KR"/>
                <a:ea typeface="Source Han Sans KR"/>
                <a:cs typeface="Source Han Sans KR"/>
                <a:sym typeface="Source Han Sans KR"/>
              </a:rPr>
              <a:t>      : Store which cluster each data belongs to in df['cluster']</a:t>
            </a:r>
          </a:p>
          <a:p>
            <a:pPr algn="l">
              <a:lnSpc>
                <a:spcPts val="4113"/>
              </a:lnSpc>
            </a:pPr>
            <a:r>
              <a:rPr lang="en-US" sz="2199" spc="114">
                <a:solidFill>
                  <a:srgbClr val="1F2427"/>
                </a:solidFill>
                <a:latin typeface="Source Han Sans KR"/>
                <a:ea typeface="Source Han Sans KR"/>
                <a:cs typeface="Source Han Sans KR"/>
                <a:sym typeface="Source Han Sans KR"/>
              </a:rPr>
              <a:t>      : Calculate average score for each cluster </a:t>
            </a:r>
          </a:p>
          <a:p>
            <a:pPr algn="l">
              <a:lnSpc>
                <a:spcPts val="4113"/>
              </a:lnSpc>
            </a:pPr>
            <a:r>
              <a:rPr lang="en-US" sz="2199" spc="114">
                <a:solidFill>
                  <a:srgbClr val="1F2427"/>
                </a:solidFill>
                <a:latin typeface="Source Han Sans KR"/>
                <a:ea typeface="Source Han Sans KR"/>
                <a:cs typeface="Source Han Sans KR"/>
                <a:sym typeface="Source Han Sans KR"/>
              </a:rPr>
              <a:t>        → Use to identify cluster characteristics</a:t>
            </a:r>
          </a:p>
          <a:p>
            <a:pPr algn="l">
              <a:lnSpc>
                <a:spcPts val="3888"/>
              </a:lnSpc>
            </a:pPr>
            <a:endParaRPr lang="en-US" sz="2199" spc="114">
              <a:solidFill>
                <a:srgbClr val="1F2427"/>
              </a:solidFill>
              <a:latin typeface="Source Han Sans KR"/>
              <a:ea typeface="Source Han Sans KR"/>
              <a:cs typeface="Source Han Sans KR"/>
              <a:sym typeface="Source Han Sans KR"/>
            </a:endParaRPr>
          </a:p>
        </p:txBody>
      </p:sp>
      <p:sp>
        <p:nvSpPr>
          <p:cNvPr id="6" name="TextBox 6"/>
          <p:cNvSpPr txBox="1"/>
          <p:nvPr/>
        </p:nvSpPr>
        <p:spPr>
          <a:xfrm>
            <a:off x="587827" y="606877"/>
            <a:ext cx="5340995" cy="438150"/>
          </a:xfrm>
          <a:prstGeom prst="rect">
            <a:avLst/>
          </a:prstGeom>
        </p:spPr>
        <p:txBody>
          <a:bodyPr lIns="0" tIns="0" rIns="0" bIns="0" rtlCol="0" anchor="t">
            <a:spAutoFit/>
          </a:bodyPr>
          <a:lstStyle/>
          <a:p>
            <a:pPr algn="l">
              <a:lnSpc>
                <a:spcPts val="3300"/>
              </a:lnSpc>
              <a:spcBef>
                <a:spcPct val="0"/>
              </a:spcBef>
            </a:pPr>
            <a:r>
              <a:rPr lang="en-US" sz="3000" b="1" spc="156">
                <a:solidFill>
                  <a:srgbClr val="3160D8"/>
                </a:solidFill>
                <a:latin typeface="Source Han Sans KR Bold"/>
                <a:ea typeface="Source Han Sans KR Bold"/>
                <a:cs typeface="Source Han Sans KR Bold"/>
                <a:sym typeface="Source Han Sans KR Bold"/>
              </a:rPr>
              <a:t>Data Analysis - Clustering</a:t>
            </a:r>
          </a:p>
        </p:txBody>
      </p:sp>
      <p:sp>
        <p:nvSpPr>
          <p:cNvPr id="7" name="TextBox 7"/>
          <p:cNvSpPr txBox="1"/>
          <p:nvPr/>
        </p:nvSpPr>
        <p:spPr>
          <a:xfrm>
            <a:off x="587827" y="2103660"/>
            <a:ext cx="1778695" cy="355600"/>
          </a:xfrm>
          <a:prstGeom prst="rect">
            <a:avLst/>
          </a:prstGeom>
        </p:spPr>
        <p:txBody>
          <a:bodyPr lIns="0" tIns="0" rIns="0" bIns="0" rtlCol="0" anchor="t">
            <a:spAutoFit/>
          </a:bodyPr>
          <a:lstStyle/>
          <a:p>
            <a:pPr marL="0" lvl="0" indent="0" algn="l">
              <a:lnSpc>
                <a:spcPts val="2749"/>
              </a:lnSpc>
              <a:spcBef>
                <a:spcPct val="0"/>
              </a:spcBef>
            </a:pPr>
            <a:r>
              <a:rPr lang="en-US" sz="2499" b="1" spc="129">
                <a:solidFill>
                  <a:srgbClr val="3160D8"/>
                </a:solidFill>
                <a:latin typeface="Source Han Sans KR Bold"/>
                <a:ea typeface="Source Han Sans KR Bold"/>
                <a:cs typeface="Source Han Sans KR Bold"/>
                <a:sym typeface="Source Han Sans KR Bold"/>
              </a:rPr>
              <a:t>Clustering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587827" y="9694410"/>
            <a:ext cx="17112346" cy="0"/>
          </a:xfrm>
          <a:prstGeom prst="line">
            <a:avLst/>
          </a:prstGeom>
          <a:ln w="19050" cap="flat">
            <a:solidFill>
              <a:srgbClr val="3160D8"/>
            </a:solidFill>
            <a:prstDash val="solid"/>
            <a:headEnd type="none" w="sm" len="sm"/>
            <a:tailEnd type="none" w="sm" len="sm"/>
          </a:ln>
        </p:spPr>
        <p:txBody>
          <a:bodyPr/>
          <a:lstStyle/>
          <a:p>
            <a:endParaRPr lang="ko-KR" altLang="en-US"/>
          </a:p>
        </p:txBody>
      </p:sp>
      <p:grpSp>
        <p:nvGrpSpPr>
          <p:cNvPr id="3" name="Group 3"/>
          <p:cNvGrpSpPr/>
          <p:nvPr/>
        </p:nvGrpSpPr>
        <p:grpSpPr>
          <a:xfrm>
            <a:off x="841143" y="5521543"/>
            <a:ext cx="16605713" cy="3616547"/>
            <a:chOff x="0" y="0"/>
            <a:chExt cx="22140951" cy="4822063"/>
          </a:xfrm>
        </p:grpSpPr>
        <p:sp>
          <p:nvSpPr>
            <p:cNvPr id="4" name="Freeform 4"/>
            <p:cNvSpPr/>
            <p:nvPr/>
          </p:nvSpPr>
          <p:spPr>
            <a:xfrm>
              <a:off x="0" y="0"/>
              <a:ext cx="7144747" cy="4722799"/>
            </a:xfrm>
            <a:custGeom>
              <a:avLst/>
              <a:gdLst/>
              <a:ahLst/>
              <a:cxnLst/>
              <a:rect l="l" t="t" r="r" b="b"/>
              <a:pathLst>
                <a:path w="7144747" h="4722799">
                  <a:moveTo>
                    <a:pt x="0" y="0"/>
                  </a:moveTo>
                  <a:lnTo>
                    <a:pt x="7144747" y="0"/>
                  </a:lnTo>
                  <a:lnTo>
                    <a:pt x="7144747" y="4722799"/>
                  </a:lnTo>
                  <a:lnTo>
                    <a:pt x="0" y="4722799"/>
                  </a:lnTo>
                  <a:lnTo>
                    <a:pt x="0" y="0"/>
                  </a:lnTo>
                  <a:close/>
                </a:path>
              </a:pathLst>
            </a:custGeom>
            <a:blipFill>
              <a:blip r:embed="rId2"/>
              <a:stretch>
                <a:fillRect/>
              </a:stretch>
            </a:blipFill>
          </p:spPr>
          <p:txBody>
            <a:bodyPr/>
            <a:lstStyle/>
            <a:p>
              <a:endParaRPr lang="ko-KR" altLang="en-US"/>
            </a:p>
          </p:txBody>
        </p:sp>
        <p:sp>
          <p:nvSpPr>
            <p:cNvPr id="5" name="Freeform 5"/>
            <p:cNvSpPr/>
            <p:nvPr/>
          </p:nvSpPr>
          <p:spPr>
            <a:xfrm>
              <a:off x="7701287" y="0"/>
              <a:ext cx="7144747" cy="4722799"/>
            </a:xfrm>
            <a:custGeom>
              <a:avLst/>
              <a:gdLst/>
              <a:ahLst/>
              <a:cxnLst/>
              <a:rect l="l" t="t" r="r" b="b"/>
              <a:pathLst>
                <a:path w="7144747" h="4722799">
                  <a:moveTo>
                    <a:pt x="0" y="0"/>
                  </a:moveTo>
                  <a:lnTo>
                    <a:pt x="7144747" y="0"/>
                  </a:lnTo>
                  <a:lnTo>
                    <a:pt x="7144747" y="4722799"/>
                  </a:lnTo>
                  <a:lnTo>
                    <a:pt x="0" y="4722799"/>
                  </a:lnTo>
                  <a:lnTo>
                    <a:pt x="0" y="0"/>
                  </a:lnTo>
                  <a:close/>
                </a:path>
              </a:pathLst>
            </a:custGeom>
            <a:blipFill>
              <a:blip r:embed="rId3"/>
              <a:stretch>
                <a:fillRect/>
              </a:stretch>
            </a:blipFill>
          </p:spPr>
          <p:txBody>
            <a:bodyPr/>
            <a:lstStyle/>
            <a:p>
              <a:endParaRPr lang="ko-KR" altLang="en-US"/>
            </a:p>
          </p:txBody>
        </p:sp>
        <p:sp>
          <p:nvSpPr>
            <p:cNvPr id="6" name="Freeform 6"/>
            <p:cNvSpPr/>
            <p:nvPr/>
          </p:nvSpPr>
          <p:spPr>
            <a:xfrm>
              <a:off x="14846034" y="0"/>
              <a:ext cx="7294916" cy="4822063"/>
            </a:xfrm>
            <a:custGeom>
              <a:avLst/>
              <a:gdLst/>
              <a:ahLst/>
              <a:cxnLst/>
              <a:rect l="l" t="t" r="r" b="b"/>
              <a:pathLst>
                <a:path w="7294916" h="4822063">
                  <a:moveTo>
                    <a:pt x="0" y="0"/>
                  </a:moveTo>
                  <a:lnTo>
                    <a:pt x="7294917" y="0"/>
                  </a:lnTo>
                  <a:lnTo>
                    <a:pt x="7294917" y="4822063"/>
                  </a:lnTo>
                  <a:lnTo>
                    <a:pt x="0" y="4822063"/>
                  </a:lnTo>
                  <a:lnTo>
                    <a:pt x="0" y="0"/>
                  </a:lnTo>
                  <a:close/>
                </a:path>
              </a:pathLst>
            </a:custGeom>
            <a:blipFill>
              <a:blip r:embed="rId4"/>
              <a:stretch>
                <a:fillRect/>
              </a:stretch>
            </a:blipFill>
          </p:spPr>
          <p:txBody>
            <a:bodyPr/>
            <a:lstStyle/>
            <a:p>
              <a:endParaRPr lang="ko-KR" altLang="en-US"/>
            </a:p>
          </p:txBody>
        </p:sp>
      </p:grpSp>
      <p:sp>
        <p:nvSpPr>
          <p:cNvPr id="7" name="TextBox 7"/>
          <p:cNvSpPr txBox="1"/>
          <p:nvPr/>
        </p:nvSpPr>
        <p:spPr>
          <a:xfrm>
            <a:off x="587827" y="606877"/>
            <a:ext cx="5280422" cy="438150"/>
          </a:xfrm>
          <a:prstGeom prst="rect">
            <a:avLst/>
          </a:prstGeom>
        </p:spPr>
        <p:txBody>
          <a:bodyPr lIns="0" tIns="0" rIns="0" bIns="0" rtlCol="0" anchor="t">
            <a:spAutoFit/>
          </a:bodyPr>
          <a:lstStyle/>
          <a:p>
            <a:pPr algn="l">
              <a:lnSpc>
                <a:spcPts val="3300"/>
              </a:lnSpc>
              <a:spcBef>
                <a:spcPct val="0"/>
              </a:spcBef>
            </a:pPr>
            <a:r>
              <a:rPr lang="en-US" sz="3000" b="1" spc="156" dirty="0">
                <a:solidFill>
                  <a:srgbClr val="3160D8"/>
                </a:solidFill>
                <a:latin typeface="Source Han Sans KR Bold"/>
                <a:ea typeface="Source Han Sans KR Bold"/>
                <a:cs typeface="Source Han Sans KR Bold"/>
                <a:sym typeface="Source Han Sans KR Bold"/>
              </a:rPr>
              <a:t>Data Analysis -Clustering</a:t>
            </a:r>
          </a:p>
        </p:txBody>
      </p:sp>
      <p:sp>
        <p:nvSpPr>
          <p:cNvPr id="8" name="TextBox 8"/>
          <p:cNvSpPr txBox="1"/>
          <p:nvPr/>
        </p:nvSpPr>
        <p:spPr>
          <a:xfrm>
            <a:off x="587827" y="2079308"/>
            <a:ext cx="3577630" cy="355600"/>
          </a:xfrm>
          <a:prstGeom prst="rect">
            <a:avLst/>
          </a:prstGeom>
        </p:spPr>
        <p:txBody>
          <a:bodyPr lIns="0" tIns="0" rIns="0" bIns="0" rtlCol="0" anchor="t">
            <a:spAutoFit/>
          </a:bodyPr>
          <a:lstStyle/>
          <a:p>
            <a:pPr marL="0" lvl="0" indent="0" algn="l">
              <a:lnSpc>
                <a:spcPts val="2749"/>
              </a:lnSpc>
              <a:spcBef>
                <a:spcPct val="0"/>
              </a:spcBef>
            </a:pPr>
            <a:r>
              <a:rPr lang="en-US" sz="2499" b="1" spc="129">
                <a:solidFill>
                  <a:srgbClr val="3160D8"/>
                </a:solidFill>
                <a:latin typeface="Source Han Sans KR Bold"/>
                <a:ea typeface="Source Han Sans KR Bold"/>
                <a:cs typeface="Source Han Sans KR Bold"/>
                <a:sym typeface="Source Han Sans KR Bold"/>
              </a:rPr>
              <a:t>Cluster Visualization</a:t>
            </a:r>
          </a:p>
        </p:txBody>
      </p:sp>
      <p:sp>
        <p:nvSpPr>
          <p:cNvPr id="9" name="TextBox 9"/>
          <p:cNvSpPr txBox="1"/>
          <p:nvPr/>
        </p:nvSpPr>
        <p:spPr>
          <a:xfrm>
            <a:off x="587827" y="3047574"/>
            <a:ext cx="12225479" cy="2682431"/>
          </a:xfrm>
          <a:prstGeom prst="rect">
            <a:avLst/>
          </a:prstGeom>
        </p:spPr>
        <p:txBody>
          <a:bodyPr lIns="0" tIns="0" rIns="0" bIns="0" rtlCol="0" anchor="t">
            <a:spAutoFit/>
          </a:bodyPr>
          <a:lstStyle/>
          <a:p>
            <a:pPr marL="582927" lvl="1" indent="-291463" algn="l">
              <a:lnSpc>
                <a:spcPts val="5048"/>
              </a:lnSpc>
              <a:buFont typeface="Arial"/>
              <a:buChar char="•"/>
            </a:pPr>
            <a:r>
              <a:rPr lang="en-US" sz="2699" spc="140">
                <a:solidFill>
                  <a:srgbClr val="1F2427"/>
                </a:solidFill>
                <a:latin typeface="Source Han Sans KR"/>
                <a:ea typeface="Source Han Sans KR"/>
                <a:cs typeface="Source Han Sans KR"/>
                <a:sym typeface="Source Han Sans KR"/>
              </a:rPr>
              <a:t>Cluster</a:t>
            </a:r>
          </a:p>
          <a:p>
            <a:pPr algn="l">
              <a:lnSpc>
                <a:spcPts val="4113"/>
              </a:lnSpc>
            </a:pPr>
            <a:r>
              <a:rPr lang="en-US" sz="2199" spc="114">
                <a:solidFill>
                  <a:srgbClr val="1F2427"/>
                </a:solidFill>
                <a:latin typeface="Source Han Sans KR"/>
                <a:ea typeface="Source Han Sans KR"/>
                <a:cs typeface="Source Han Sans KR"/>
                <a:sym typeface="Source Han Sans KR"/>
              </a:rPr>
              <a:t>      1. </a:t>
            </a:r>
            <a:r>
              <a:rPr lang="en-US" sz="2199" spc="114">
                <a:solidFill>
                  <a:srgbClr val="BC2F4A"/>
                </a:solidFill>
                <a:latin typeface="Source Han Sans KR"/>
                <a:ea typeface="Source Han Sans KR"/>
                <a:cs typeface="Source Han Sans KR"/>
                <a:sym typeface="Source Han Sans KR"/>
              </a:rPr>
              <a:t>Cluster 0</a:t>
            </a:r>
            <a:r>
              <a:rPr lang="en-US" sz="2199" spc="114">
                <a:solidFill>
                  <a:srgbClr val="1F2427"/>
                </a:solidFill>
                <a:latin typeface="Source Han Sans KR"/>
                <a:ea typeface="Source Han Sans KR"/>
                <a:cs typeface="Source Han Sans KR"/>
                <a:sym typeface="Source Han Sans KR"/>
              </a:rPr>
              <a:t> : Consists of clusters with high human_score</a:t>
            </a:r>
          </a:p>
          <a:p>
            <a:pPr algn="l">
              <a:lnSpc>
                <a:spcPts val="4113"/>
              </a:lnSpc>
            </a:pPr>
            <a:r>
              <a:rPr lang="en-US" sz="2199" spc="114">
                <a:solidFill>
                  <a:srgbClr val="1F2427"/>
                </a:solidFill>
                <a:latin typeface="Source Han Sans KR"/>
                <a:ea typeface="Source Han Sans KR"/>
                <a:cs typeface="Source Han Sans KR"/>
                <a:sym typeface="Source Han Sans KR"/>
              </a:rPr>
              <a:t>      2. </a:t>
            </a:r>
            <a:r>
              <a:rPr lang="en-US" sz="2199" spc="114">
                <a:solidFill>
                  <a:srgbClr val="3160D8"/>
                </a:solidFill>
                <a:latin typeface="Source Han Sans KR"/>
                <a:ea typeface="Source Han Sans KR"/>
                <a:cs typeface="Source Han Sans KR"/>
                <a:sym typeface="Source Han Sans KR"/>
              </a:rPr>
              <a:t>Cluster 1</a:t>
            </a:r>
            <a:r>
              <a:rPr lang="en-US" sz="2199" spc="114">
                <a:solidFill>
                  <a:srgbClr val="1F2427"/>
                </a:solidFill>
                <a:latin typeface="Source Han Sans KR"/>
                <a:ea typeface="Source Han Sans KR"/>
                <a:cs typeface="Source Han Sans KR"/>
                <a:sym typeface="Source Han Sans KR"/>
              </a:rPr>
              <a:t> : Configure clusters with high env_score</a:t>
            </a:r>
          </a:p>
          <a:p>
            <a:pPr algn="l">
              <a:lnSpc>
                <a:spcPts val="4113"/>
              </a:lnSpc>
            </a:pPr>
            <a:r>
              <a:rPr lang="en-US" sz="2199" spc="114">
                <a:solidFill>
                  <a:srgbClr val="1F2427"/>
                </a:solidFill>
                <a:latin typeface="Source Han Sans KR"/>
                <a:ea typeface="Source Han Sans KR"/>
                <a:cs typeface="Source Han Sans KR"/>
                <a:sym typeface="Source Han Sans KR"/>
              </a:rPr>
              <a:t>      3. </a:t>
            </a:r>
            <a:r>
              <a:rPr lang="en-US" sz="2199" spc="114">
                <a:solidFill>
                  <a:srgbClr val="3E893E"/>
                </a:solidFill>
                <a:latin typeface="Source Han Sans KR"/>
                <a:ea typeface="Source Han Sans KR"/>
                <a:cs typeface="Source Han Sans KR"/>
                <a:sym typeface="Source Han Sans KR"/>
              </a:rPr>
              <a:t>Cluster 2</a:t>
            </a:r>
            <a:r>
              <a:rPr lang="en-US" sz="2199" spc="114">
                <a:solidFill>
                  <a:srgbClr val="1F2427"/>
                </a:solidFill>
                <a:latin typeface="Source Han Sans KR"/>
                <a:ea typeface="Source Han Sans KR"/>
                <a:cs typeface="Source Han Sans KR"/>
                <a:sym typeface="Source Han Sans KR"/>
              </a:rPr>
              <a:t> : All factors are evenly distributed and all three scores are low</a:t>
            </a:r>
          </a:p>
          <a:p>
            <a:pPr algn="l">
              <a:lnSpc>
                <a:spcPts val="3888"/>
              </a:lnSpc>
            </a:pPr>
            <a:endParaRPr lang="en-US" sz="2199" spc="114">
              <a:solidFill>
                <a:srgbClr val="1F2427"/>
              </a:solidFill>
              <a:latin typeface="Source Han Sans KR"/>
              <a:ea typeface="Source Han Sans KR"/>
              <a:cs typeface="Source Han Sans KR"/>
              <a:sym typeface="Source Han Sans K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578302" y="9694410"/>
            <a:ext cx="17112346" cy="0"/>
          </a:xfrm>
          <a:prstGeom prst="line">
            <a:avLst/>
          </a:prstGeom>
          <a:ln w="19050" cap="flat">
            <a:solidFill>
              <a:srgbClr val="3160D8"/>
            </a:solidFill>
            <a:prstDash val="solid"/>
            <a:headEnd type="none" w="sm" len="sm"/>
            <a:tailEnd type="none" w="sm" len="sm"/>
          </a:ln>
        </p:spPr>
        <p:txBody>
          <a:bodyPr/>
          <a:lstStyle/>
          <a:p>
            <a:endParaRPr lang="ko-KR" altLang="en-US"/>
          </a:p>
        </p:txBody>
      </p:sp>
      <p:sp>
        <p:nvSpPr>
          <p:cNvPr id="3" name="TextBox 3"/>
          <p:cNvSpPr txBox="1"/>
          <p:nvPr/>
        </p:nvSpPr>
        <p:spPr>
          <a:xfrm>
            <a:off x="587827" y="606877"/>
            <a:ext cx="13509173" cy="423193"/>
          </a:xfrm>
          <a:prstGeom prst="rect">
            <a:avLst/>
          </a:prstGeom>
        </p:spPr>
        <p:txBody>
          <a:bodyPr wrap="square" lIns="0" tIns="0" rIns="0" bIns="0" rtlCol="0" anchor="t">
            <a:spAutoFit/>
          </a:bodyPr>
          <a:lstStyle/>
          <a:p>
            <a:pPr algn="l">
              <a:lnSpc>
                <a:spcPts val="3300"/>
              </a:lnSpc>
              <a:spcBef>
                <a:spcPct val="0"/>
              </a:spcBef>
            </a:pPr>
            <a:r>
              <a:rPr lang="en-US" sz="3000" b="1" spc="156" dirty="0">
                <a:solidFill>
                  <a:srgbClr val="3160D8"/>
                </a:solidFill>
                <a:latin typeface="Source Han Sans KR Bold"/>
                <a:ea typeface="Source Han Sans KR Bold"/>
                <a:cs typeface="Source Han Sans KR Bold"/>
                <a:sym typeface="Source Han Sans KR Bold"/>
              </a:rPr>
              <a:t>Data Analysis – </a:t>
            </a:r>
            <a:r>
              <a:rPr lang="en-US" altLang="ko-KR" sz="3000" b="1" spc="156" dirty="0">
                <a:solidFill>
                  <a:srgbClr val="3160D8"/>
                </a:solidFill>
                <a:latin typeface="Source Han Sans KR Bold"/>
                <a:ea typeface="Source Han Sans KR Bold"/>
                <a:cs typeface="Source Han Sans KR Bold"/>
                <a:sym typeface="Source Han Sans KR Bold"/>
              </a:rPr>
              <a:t>K-Means Clustering + </a:t>
            </a:r>
            <a:r>
              <a:rPr lang="en-US" sz="3000" b="1" spc="156" dirty="0">
                <a:solidFill>
                  <a:srgbClr val="3160D8"/>
                </a:solidFill>
                <a:latin typeface="Source Han Sans KR Bold"/>
                <a:ea typeface="Source Han Sans KR Bold"/>
                <a:cs typeface="Source Han Sans KR Bold"/>
                <a:sym typeface="Source Han Sans KR Bold"/>
              </a:rPr>
              <a:t>Linear Regression</a:t>
            </a:r>
          </a:p>
        </p:txBody>
      </p:sp>
      <p:sp>
        <p:nvSpPr>
          <p:cNvPr id="4" name="TextBox 4"/>
          <p:cNvSpPr txBox="1"/>
          <p:nvPr/>
        </p:nvSpPr>
        <p:spPr>
          <a:xfrm>
            <a:off x="578302" y="1400723"/>
            <a:ext cx="8839349" cy="423193"/>
          </a:xfrm>
          <a:prstGeom prst="rect">
            <a:avLst/>
          </a:prstGeom>
        </p:spPr>
        <p:txBody>
          <a:bodyPr lIns="0" tIns="0" rIns="0" bIns="0" rtlCol="0" anchor="t">
            <a:spAutoFit/>
          </a:bodyPr>
          <a:lstStyle/>
          <a:p>
            <a:pPr algn="ctr">
              <a:lnSpc>
                <a:spcPts val="3300"/>
              </a:lnSpc>
              <a:spcBef>
                <a:spcPct val="0"/>
              </a:spcBef>
            </a:pPr>
            <a:r>
              <a:rPr lang="en-US" sz="3000" spc="156" dirty="0">
                <a:solidFill>
                  <a:srgbClr val="3160D8"/>
                </a:solidFill>
                <a:latin typeface="Source Han Sans KR"/>
                <a:ea typeface="Source Han Sans KR"/>
                <a:cs typeface="Source Han Sans KR"/>
                <a:sym typeface="Source Han Sans KR"/>
              </a:rPr>
              <a:t>Why? used </a:t>
            </a:r>
            <a:r>
              <a:rPr lang="en-US" sz="3000" b="1" spc="156" dirty="0">
                <a:solidFill>
                  <a:srgbClr val="3160D8"/>
                </a:solidFill>
                <a:latin typeface="Source Han Sans KR Bold"/>
                <a:ea typeface="Source Han Sans KR Bold"/>
                <a:cs typeface="Source Han Sans KR Bold"/>
                <a:sym typeface="Source Han Sans KR Bold"/>
              </a:rPr>
              <a:t>Linear Regression</a:t>
            </a:r>
            <a:r>
              <a:rPr lang="en-US" sz="3000" spc="156" dirty="0">
                <a:solidFill>
                  <a:srgbClr val="3160D8"/>
                </a:solidFill>
                <a:latin typeface="Source Han Sans KR"/>
                <a:ea typeface="Source Han Sans KR"/>
                <a:cs typeface="Source Han Sans KR"/>
                <a:sym typeface="Source Han Sans KR"/>
              </a:rPr>
              <a:t> -</a:t>
            </a:r>
            <a:r>
              <a:rPr lang="en-US" altLang="ko-KR" sz="3000" spc="156" dirty="0">
                <a:solidFill>
                  <a:srgbClr val="3160D8"/>
                </a:solidFill>
                <a:latin typeface="Source Han Sans KR"/>
                <a:ea typeface="Source Han Sans KR"/>
                <a:cs typeface="Source Han Sans KR"/>
                <a:sym typeface="Source Han Sans KR"/>
              </a:rPr>
              <a:t> Effectiveness</a:t>
            </a:r>
            <a:r>
              <a:rPr lang="en-US" sz="3000" spc="156" dirty="0">
                <a:solidFill>
                  <a:srgbClr val="3160D8"/>
                </a:solidFill>
                <a:latin typeface="Source Han Sans KR"/>
                <a:ea typeface="Source Han Sans KR"/>
                <a:cs typeface="Source Han Sans KR"/>
                <a:sym typeface="Source Han Sans KR"/>
              </a:rPr>
              <a:t>  </a:t>
            </a:r>
          </a:p>
        </p:txBody>
      </p:sp>
      <p:sp>
        <p:nvSpPr>
          <p:cNvPr id="5" name="TextBox 5"/>
          <p:cNvSpPr txBox="1"/>
          <p:nvPr/>
        </p:nvSpPr>
        <p:spPr>
          <a:xfrm>
            <a:off x="587827" y="2240970"/>
            <a:ext cx="17262128" cy="1156970"/>
          </a:xfrm>
          <a:prstGeom prst="rect">
            <a:avLst/>
          </a:prstGeom>
        </p:spPr>
        <p:txBody>
          <a:bodyPr lIns="0" tIns="0" rIns="0" bIns="0" rtlCol="0" anchor="t">
            <a:spAutoFit/>
          </a:bodyPr>
          <a:lstStyle/>
          <a:p>
            <a:pPr algn="l">
              <a:lnSpc>
                <a:spcPts val="3300"/>
              </a:lnSpc>
              <a:spcBef>
                <a:spcPct val="0"/>
              </a:spcBef>
            </a:pPr>
            <a:r>
              <a:rPr lang="en-US" sz="3000" b="1" spc="156" dirty="0">
                <a:solidFill>
                  <a:srgbClr val="1F2427"/>
                </a:solidFill>
                <a:latin typeface="Source Han Sans KR Bold"/>
                <a:ea typeface="Source Han Sans KR Bold"/>
                <a:cs typeface="Source Han Sans KR Bold"/>
                <a:sym typeface="Source Han Sans KR Bold"/>
              </a:rPr>
              <a:t>1. Interpretability of the Model</a:t>
            </a:r>
          </a:p>
          <a:p>
            <a:pPr algn="l">
              <a:lnSpc>
                <a:spcPts val="3300"/>
              </a:lnSpc>
              <a:spcBef>
                <a:spcPct val="0"/>
              </a:spcBef>
            </a:pPr>
            <a:endParaRPr lang="en-US" sz="3000" b="1" spc="156" dirty="0">
              <a:solidFill>
                <a:srgbClr val="1F2427"/>
              </a:solidFill>
              <a:latin typeface="Source Han Sans KR Bold"/>
              <a:ea typeface="Source Han Sans KR Bold"/>
              <a:cs typeface="Source Han Sans KR Bold"/>
              <a:sym typeface="Source Han Sans KR Bold"/>
            </a:endParaRPr>
          </a:p>
          <a:p>
            <a:pPr marL="949959" lvl="2" indent="-316653" algn="l">
              <a:lnSpc>
                <a:spcPts val="2419"/>
              </a:lnSpc>
              <a:spcBef>
                <a:spcPct val="0"/>
              </a:spcBef>
              <a:buFont typeface="Arial"/>
              <a:buChar char="⚬"/>
            </a:pPr>
            <a:r>
              <a:rPr lang="en-US" sz="2199" b="1" spc="114" dirty="0">
                <a:solidFill>
                  <a:srgbClr val="1F2427"/>
                </a:solidFill>
                <a:latin typeface="Source Han Sans KR Bold"/>
                <a:ea typeface="Source Han Sans KR Bold"/>
                <a:cs typeface="Source Han Sans KR Bold"/>
                <a:sym typeface="Source Han Sans KR Bold"/>
              </a:rPr>
              <a:t>Coefficients</a:t>
            </a:r>
            <a:r>
              <a:rPr lang="en-US" sz="2199" spc="114" dirty="0">
                <a:solidFill>
                  <a:srgbClr val="1F2427"/>
                </a:solidFill>
                <a:latin typeface="Source Han Sans KR"/>
                <a:ea typeface="Source Han Sans KR"/>
                <a:cs typeface="Source Han Sans KR"/>
                <a:sym typeface="Source Han Sans KR"/>
              </a:rPr>
              <a:t> allow us to quantify how much and in what </a:t>
            </a:r>
            <a:r>
              <a:rPr lang="en-US" sz="2199" b="1" spc="114" dirty="0">
                <a:solidFill>
                  <a:srgbClr val="1F2427"/>
                </a:solidFill>
                <a:latin typeface="Source Han Sans KR Bold"/>
                <a:ea typeface="Source Han Sans KR Bold"/>
                <a:cs typeface="Source Han Sans KR Bold"/>
                <a:sym typeface="Source Han Sans KR Bold"/>
              </a:rPr>
              <a:t>direction each variable affects the target (food waste).</a:t>
            </a:r>
          </a:p>
        </p:txBody>
      </p:sp>
      <p:sp>
        <p:nvSpPr>
          <p:cNvPr id="6" name="TextBox 6"/>
          <p:cNvSpPr txBox="1"/>
          <p:nvPr/>
        </p:nvSpPr>
        <p:spPr>
          <a:xfrm>
            <a:off x="669523" y="3922687"/>
            <a:ext cx="16723965" cy="1461770"/>
          </a:xfrm>
          <a:prstGeom prst="rect">
            <a:avLst/>
          </a:prstGeom>
        </p:spPr>
        <p:txBody>
          <a:bodyPr lIns="0" tIns="0" rIns="0" bIns="0" rtlCol="0" anchor="t">
            <a:spAutoFit/>
          </a:bodyPr>
          <a:lstStyle/>
          <a:p>
            <a:pPr algn="l">
              <a:lnSpc>
                <a:spcPts val="3300"/>
              </a:lnSpc>
              <a:spcBef>
                <a:spcPct val="0"/>
              </a:spcBef>
            </a:pPr>
            <a:r>
              <a:rPr lang="en-US" sz="3000" b="1" spc="156">
                <a:solidFill>
                  <a:srgbClr val="1F2427"/>
                </a:solidFill>
                <a:latin typeface="Source Han Sans KR Bold"/>
                <a:ea typeface="Source Han Sans KR Bold"/>
                <a:cs typeface="Source Han Sans KR Bold"/>
                <a:sym typeface="Source Han Sans KR Bold"/>
              </a:rPr>
              <a:t>2. Cluster-Specific Variable Influence</a:t>
            </a:r>
          </a:p>
          <a:p>
            <a:pPr algn="l">
              <a:lnSpc>
                <a:spcPts val="3300"/>
              </a:lnSpc>
              <a:spcBef>
                <a:spcPct val="0"/>
              </a:spcBef>
            </a:pPr>
            <a:endParaRPr lang="en-US" sz="3000" b="1" spc="156">
              <a:solidFill>
                <a:srgbClr val="1F2427"/>
              </a:solidFill>
              <a:latin typeface="Source Han Sans KR Bold"/>
              <a:ea typeface="Source Han Sans KR Bold"/>
              <a:cs typeface="Source Han Sans KR Bold"/>
              <a:sym typeface="Source Han Sans KR Bold"/>
            </a:endParaRPr>
          </a:p>
          <a:p>
            <a:pPr marL="949959" lvl="2" indent="-316653" algn="l">
              <a:lnSpc>
                <a:spcPts val="2419"/>
              </a:lnSpc>
              <a:spcBef>
                <a:spcPct val="0"/>
              </a:spcBef>
              <a:buFont typeface="Arial"/>
              <a:buChar char="⚬"/>
            </a:pPr>
            <a:r>
              <a:rPr lang="en-US" sz="2199" spc="114">
                <a:solidFill>
                  <a:srgbClr val="1F2427"/>
                </a:solidFill>
                <a:latin typeface="Source Han Sans KR"/>
                <a:ea typeface="Source Han Sans KR"/>
                <a:cs typeface="Source Han Sans KR"/>
                <a:sym typeface="Source Han Sans KR"/>
              </a:rPr>
              <a:t>Enables clear </a:t>
            </a:r>
            <a:r>
              <a:rPr lang="en-US" sz="2199" b="1" spc="114">
                <a:solidFill>
                  <a:srgbClr val="1F2427"/>
                </a:solidFill>
                <a:latin typeface="Source Han Sans KR Bold"/>
                <a:ea typeface="Source Han Sans KR Bold"/>
                <a:cs typeface="Source Han Sans KR Bold"/>
                <a:sym typeface="Source Han Sans KR Bold"/>
              </a:rPr>
              <a:t>comparison of impact factors across clusters</a:t>
            </a:r>
            <a:r>
              <a:rPr lang="en-US" sz="2199" spc="114">
                <a:solidFill>
                  <a:srgbClr val="1F2427"/>
                </a:solidFill>
                <a:latin typeface="Source Han Sans KR"/>
                <a:ea typeface="Source Han Sans KR"/>
                <a:cs typeface="Source Han Sans KR"/>
                <a:sym typeface="Source Han Sans KR"/>
              </a:rPr>
              <a:t>, helping to identify key drivers like human, environmental, or operational factors in each group.</a:t>
            </a:r>
          </a:p>
        </p:txBody>
      </p:sp>
      <p:sp>
        <p:nvSpPr>
          <p:cNvPr id="7" name="TextBox 7"/>
          <p:cNvSpPr txBox="1"/>
          <p:nvPr/>
        </p:nvSpPr>
        <p:spPr>
          <a:xfrm>
            <a:off x="669523" y="6013107"/>
            <a:ext cx="16723965" cy="1156970"/>
          </a:xfrm>
          <a:prstGeom prst="rect">
            <a:avLst/>
          </a:prstGeom>
        </p:spPr>
        <p:txBody>
          <a:bodyPr lIns="0" tIns="0" rIns="0" bIns="0" rtlCol="0" anchor="t">
            <a:spAutoFit/>
          </a:bodyPr>
          <a:lstStyle/>
          <a:p>
            <a:pPr algn="l">
              <a:lnSpc>
                <a:spcPts val="3300"/>
              </a:lnSpc>
              <a:spcBef>
                <a:spcPct val="0"/>
              </a:spcBef>
            </a:pPr>
            <a:r>
              <a:rPr lang="en-US" sz="3000" b="1" spc="156">
                <a:solidFill>
                  <a:srgbClr val="000000"/>
                </a:solidFill>
                <a:latin typeface="Source Han Sans KR Bold"/>
                <a:ea typeface="Source Han Sans KR Bold"/>
                <a:cs typeface="Source Han Sans KR Bold"/>
                <a:sym typeface="Source Han Sans KR Bold"/>
              </a:rPr>
              <a:t>3.Low Complexity, Fast Execution</a:t>
            </a:r>
          </a:p>
          <a:p>
            <a:pPr algn="l">
              <a:lnSpc>
                <a:spcPts val="3300"/>
              </a:lnSpc>
              <a:spcBef>
                <a:spcPct val="0"/>
              </a:spcBef>
            </a:pPr>
            <a:endParaRPr lang="en-US" sz="3000" b="1" spc="156">
              <a:solidFill>
                <a:srgbClr val="000000"/>
              </a:solidFill>
              <a:latin typeface="Source Han Sans KR Bold"/>
              <a:ea typeface="Source Han Sans KR Bold"/>
              <a:cs typeface="Source Han Sans KR Bold"/>
              <a:sym typeface="Source Han Sans KR Bold"/>
            </a:endParaRPr>
          </a:p>
          <a:p>
            <a:pPr marL="949959" lvl="2" indent="-316653" algn="l">
              <a:lnSpc>
                <a:spcPts val="2419"/>
              </a:lnSpc>
              <a:spcBef>
                <a:spcPct val="0"/>
              </a:spcBef>
              <a:buFont typeface="Arial"/>
              <a:buChar char="⚬"/>
            </a:pPr>
            <a:r>
              <a:rPr lang="en-US" sz="2199" spc="114">
                <a:solidFill>
                  <a:srgbClr val="000000"/>
                </a:solidFill>
                <a:latin typeface="Source Han Sans KR"/>
                <a:ea typeface="Source Han Sans KR"/>
                <a:cs typeface="Source Han Sans KR"/>
                <a:sym typeface="Source Han Sans KR"/>
              </a:rPr>
              <a:t>Linear regression assumes a simple relationship, making it quick to train and evaluate without complex tuning.</a:t>
            </a:r>
          </a:p>
        </p:txBody>
      </p:sp>
      <p:sp>
        <p:nvSpPr>
          <p:cNvPr id="8" name="TextBox 8"/>
          <p:cNvSpPr txBox="1"/>
          <p:nvPr/>
        </p:nvSpPr>
        <p:spPr>
          <a:xfrm>
            <a:off x="669523" y="7796530"/>
            <a:ext cx="17080283" cy="1461770"/>
          </a:xfrm>
          <a:prstGeom prst="rect">
            <a:avLst/>
          </a:prstGeom>
        </p:spPr>
        <p:txBody>
          <a:bodyPr lIns="0" tIns="0" rIns="0" bIns="0" rtlCol="0" anchor="t">
            <a:spAutoFit/>
          </a:bodyPr>
          <a:lstStyle/>
          <a:p>
            <a:pPr algn="l">
              <a:lnSpc>
                <a:spcPts val="3300"/>
              </a:lnSpc>
              <a:spcBef>
                <a:spcPct val="0"/>
              </a:spcBef>
            </a:pPr>
            <a:r>
              <a:rPr lang="en-US" sz="3000" b="1" spc="156">
                <a:solidFill>
                  <a:srgbClr val="1F2427"/>
                </a:solidFill>
                <a:latin typeface="Source Han Sans KR Bold"/>
                <a:ea typeface="Source Han Sans KR Bold"/>
                <a:cs typeface="Source Han Sans KR Bold"/>
                <a:sym typeface="Source Han Sans KR Bold"/>
              </a:rPr>
              <a:t>4. Effective with Normalized Data </a:t>
            </a:r>
          </a:p>
          <a:p>
            <a:pPr algn="l">
              <a:lnSpc>
                <a:spcPts val="3300"/>
              </a:lnSpc>
              <a:spcBef>
                <a:spcPct val="0"/>
              </a:spcBef>
            </a:pPr>
            <a:endParaRPr lang="en-US" sz="3000" b="1" spc="156">
              <a:solidFill>
                <a:srgbClr val="1F2427"/>
              </a:solidFill>
              <a:latin typeface="Source Han Sans KR Bold"/>
              <a:ea typeface="Source Han Sans KR Bold"/>
              <a:cs typeface="Source Han Sans KR Bold"/>
              <a:sym typeface="Source Han Sans KR Bold"/>
            </a:endParaRPr>
          </a:p>
          <a:p>
            <a:pPr marL="949959" lvl="2" indent="-316653" algn="l">
              <a:lnSpc>
                <a:spcPts val="2419"/>
              </a:lnSpc>
              <a:spcBef>
                <a:spcPct val="0"/>
              </a:spcBef>
              <a:buFont typeface="Arial"/>
              <a:buChar char="⚬"/>
            </a:pPr>
            <a:r>
              <a:rPr lang="en-US" sz="2199" spc="114">
                <a:solidFill>
                  <a:srgbClr val="1F2427"/>
                </a:solidFill>
                <a:latin typeface="Source Han Sans KR"/>
                <a:ea typeface="Source Han Sans KR"/>
                <a:cs typeface="Source Han Sans KR"/>
                <a:sym typeface="Source Han Sans KR"/>
              </a:rPr>
              <a:t>Works well with data scaled using MinMax or StandardScaler, making</a:t>
            </a:r>
            <a:r>
              <a:rPr lang="en-US" sz="2199" b="1" spc="114">
                <a:solidFill>
                  <a:srgbClr val="1F2427"/>
                </a:solidFill>
                <a:latin typeface="Source Han Sans KR Bold"/>
                <a:ea typeface="Source Han Sans KR Bold"/>
                <a:cs typeface="Source Han Sans KR Bold"/>
                <a:sym typeface="Source Han Sans KR Bold"/>
              </a:rPr>
              <a:t> coefficient magnitudes more comparable across features.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87827" y="1933976"/>
          <a:ext cx="6982684" cy="6603524"/>
        </p:xfrm>
        <a:graphic>
          <a:graphicData uri="http://schemas.openxmlformats.org/drawingml/2006/table">
            <a:tbl>
              <a:tblPr/>
              <a:tblGrid>
                <a:gridCol w="2321599">
                  <a:extLst>
                    <a:ext uri="{9D8B030D-6E8A-4147-A177-3AD203B41FA5}">
                      <a16:colId xmlns:a16="http://schemas.microsoft.com/office/drawing/2014/main" val="20000"/>
                    </a:ext>
                  </a:extLst>
                </a:gridCol>
                <a:gridCol w="1553695">
                  <a:extLst>
                    <a:ext uri="{9D8B030D-6E8A-4147-A177-3AD203B41FA5}">
                      <a16:colId xmlns:a16="http://schemas.microsoft.com/office/drawing/2014/main" val="20001"/>
                    </a:ext>
                  </a:extLst>
                </a:gridCol>
                <a:gridCol w="1553695">
                  <a:extLst>
                    <a:ext uri="{9D8B030D-6E8A-4147-A177-3AD203B41FA5}">
                      <a16:colId xmlns:a16="http://schemas.microsoft.com/office/drawing/2014/main" val="20002"/>
                    </a:ext>
                  </a:extLst>
                </a:gridCol>
                <a:gridCol w="1553695">
                  <a:extLst>
                    <a:ext uri="{9D8B030D-6E8A-4147-A177-3AD203B41FA5}">
                      <a16:colId xmlns:a16="http://schemas.microsoft.com/office/drawing/2014/main" val="20003"/>
                    </a:ext>
                  </a:extLst>
                </a:gridCol>
              </a:tblGrid>
              <a:tr h="825660">
                <a:tc>
                  <a:txBody>
                    <a:bodyPr/>
                    <a:lstStyle/>
                    <a:p>
                      <a:pPr algn="ctr">
                        <a:lnSpc>
                          <a:spcPts val="2800"/>
                        </a:lnSpc>
                        <a:defRPr/>
                      </a:pPr>
                      <a:r>
                        <a:rPr lang="en-US" sz="2000" b="1">
                          <a:solidFill>
                            <a:srgbClr val="000000"/>
                          </a:solidFill>
                          <a:latin typeface="Source Han Sans KR Bold"/>
                          <a:ea typeface="Source Han Sans KR Bold"/>
                          <a:cs typeface="Source Han Sans KR Bold"/>
                          <a:sym typeface="Source Han Sans KR Bold"/>
                        </a:rPr>
                        <a:t>Feature</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Source Han Sans KR Bold"/>
                          <a:ea typeface="Source Han Sans KR Bold"/>
                          <a:cs typeface="Source Han Sans KR Bold"/>
                          <a:sym typeface="Source Han Sans KR Bold"/>
                        </a:rPr>
                        <a:t>Cluster 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Source Han Sans KR Bold"/>
                          <a:ea typeface="Source Han Sans KR Bold"/>
                          <a:cs typeface="Source Han Sans KR Bold"/>
                          <a:sym typeface="Source Han Sans KR Bold"/>
                        </a:rPr>
                        <a:t>Cluster1</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Source Han Sans KR Bold"/>
                          <a:ea typeface="Source Han Sans KR Bold"/>
                          <a:cs typeface="Source Han Sans KR Bold"/>
                          <a:sym typeface="Source Han Sans KR Bold"/>
                        </a:rPr>
                        <a:t>Cluster2</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23904">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temperature</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0.04</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Arimo"/>
                          <a:ea typeface="Arimo"/>
                          <a:cs typeface="Arimo"/>
                          <a:sym typeface="Arimo"/>
                        </a:rPr>
                        <a:t>1.25</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Arimo"/>
                          <a:ea typeface="Arimo"/>
                          <a:cs typeface="Arimo"/>
                          <a:sym typeface="Arimo"/>
                        </a:rPr>
                        <a:t>0.56</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5660">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humidity_percent</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0.09</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1.73</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Arimo"/>
                          <a:ea typeface="Arimo"/>
                          <a:cs typeface="Arimo"/>
                          <a:sym typeface="Arimo"/>
                        </a:rPr>
                        <a:t>-0.05</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25660">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meals_served</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6.08</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Arimo"/>
                          <a:ea typeface="Arimo"/>
                          <a:cs typeface="Arimo"/>
                          <a:sym typeface="Arimo"/>
                        </a:rPr>
                        <a:t>6.14</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Arimo"/>
                          <a:ea typeface="Arimo"/>
                          <a:cs typeface="Arimo"/>
                          <a:sym typeface="Arimo"/>
                        </a:rPr>
                        <a:t>7.13</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25660">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special_event</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2.84</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Arimo"/>
                          <a:ea typeface="Arimo"/>
                          <a:cs typeface="Arimo"/>
                          <a:sym typeface="Arimo"/>
                        </a:rPr>
                        <a:t>3.95</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Arimo"/>
                          <a:ea typeface="Arimo"/>
                          <a:cs typeface="Arimo"/>
                          <a:sym typeface="Arimo"/>
                        </a:rPr>
                        <a:t>2.61</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25660">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day_of_week</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-0.35</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Arimo"/>
                          <a:ea typeface="Arimo"/>
                          <a:cs typeface="Arimo"/>
                          <a:sym typeface="Arimo"/>
                        </a:rPr>
                        <a:t>0.42</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Arimo"/>
                          <a:ea typeface="Arimo"/>
                          <a:cs typeface="Arimo"/>
                          <a:sym typeface="Arimo"/>
                        </a:rPr>
                        <a:t>0.41</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25660">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kitcen_staff</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0.84</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Arimo"/>
                          <a:ea typeface="Arimo"/>
                          <a:cs typeface="Arimo"/>
                          <a:sym typeface="Arimo"/>
                        </a:rPr>
                        <a:t>1.08</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Arimo"/>
                          <a:ea typeface="Arimo"/>
                          <a:cs typeface="Arimo"/>
                          <a:sym typeface="Arimo"/>
                        </a:rPr>
                        <a:t>-0.38</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25660">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staff_experience</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-1.88</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Arimo"/>
                          <a:ea typeface="Arimo"/>
                          <a:cs typeface="Arimo"/>
                          <a:sym typeface="Arimo"/>
                        </a:rPr>
                        <a:t>-0.99</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Arimo"/>
                          <a:ea typeface="Arimo"/>
                          <a:cs typeface="Arimo"/>
                          <a:sym typeface="Arimo"/>
                        </a:rPr>
                        <a:t>-0.40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3" name="TextBox 3"/>
          <p:cNvSpPr txBox="1"/>
          <p:nvPr/>
        </p:nvSpPr>
        <p:spPr>
          <a:xfrm>
            <a:off x="587827" y="606877"/>
            <a:ext cx="11236970" cy="438150"/>
          </a:xfrm>
          <a:prstGeom prst="rect">
            <a:avLst/>
          </a:prstGeom>
        </p:spPr>
        <p:txBody>
          <a:bodyPr lIns="0" tIns="0" rIns="0" bIns="0" rtlCol="0" anchor="t">
            <a:spAutoFit/>
          </a:bodyPr>
          <a:lstStyle/>
          <a:p>
            <a:pPr marL="0" lvl="0" indent="0" algn="l">
              <a:lnSpc>
                <a:spcPts val="3300"/>
              </a:lnSpc>
              <a:spcBef>
                <a:spcPct val="0"/>
              </a:spcBef>
            </a:pPr>
            <a:r>
              <a:rPr lang="en-US" sz="3000" b="1" spc="156" dirty="0">
                <a:solidFill>
                  <a:srgbClr val="3160D8"/>
                </a:solidFill>
                <a:latin typeface="Source Han Sans KR Bold"/>
                <a:ea typeface="Source Han Sans KR Bold"/>
                <a:cs typeface="Source Han Sans KR Bold"/>
                <a:sym typeface="Source Han Sans KR Bold"/>
              </a:rPr>
              <a:t>Data Analysis - Linear Regression Result by Coefficient</a:t>
            </a:r>
          </a:p>
        </p:txBody>
      </p:sp>
      <p:sp>
        <p:nvSpPr>
          <p:cNvPr id="4" name="TextBox 4"/>
          <p:cNvSpPr txBox="1"/>
          <p:nvPr/>
        </p:nvSpPr>
        <p:spPr>
          <a:xfrm>
            <a:off x="8233047" y="4249307"/>
            <a:ext cx="8630442" cy="2495550"/>
          </a:xfrm>
          <a:prstGeom prst="rect">
            <a:avLst/>
          </a:prstGeom>
        </p:spPr>
        <p:txBody>
          <a:bodyPr lIns="0" tIns="0" rIns="0" bIns="0" rtlCol="0" anchor="t">
            <a:spAutoFit/>
          </a:bodyPr>
          <a:lstStyle/>
          <a:p>
            <a:pPr algn="l">
              <a:lnSpc>
                <a:spcPts val="2530"/>
              </a:lnSpc>
            </a:pPr>
            <a:r>
              <a:rPr lang="en-US" sz="2300" b="1" spc="119">
                <a:solidFill>
                  <a:srgbClr val="3160D8"/>
                </a:solidFill>
                <a:latin typeface="Source Han Sans KR Bold"/>
                <a:ea typeface="Source Han Sans KR Bold"/>
                <a:cs typeface="Source Han Sans KR Bold"/>
                <a:sym typeface="Source Han Sans KR Bold"/>
              </a:rPr>
              <a:t>Cluster 1:Envrionmentally Sensitive Group </a:t>
            </a:r>
          </a:p>
          <a:p>
            <a:pPr algn="l">
              <a:lnSpc>
                <a:spcPts val="2735"/>
              </a:lnSpc>
            </a:pPr>
            <a:endParaRPr lang="en-US" sz="2300" b="1" spc="119">
              <a:solidFill>
                <a:srgbClr val="3160D8"/>
              </a:solidFill>
              <a:latin typeface="Source Han Sans KR Bold"/>
              <a:ea typeface="Source Han Sans KR Bold"/>
              <a:cs typeface="Source Han Sans KR Bold"/>
              <a:sym typeface="Source Han Sans KR Bold"/>
            </a:endParaRPr>
          </a:p>
          <a:p>
            <a:pPr algn="just">
              <a:lnSpc>
                <a:spcPts val="2419"/>
              </a:lnSpc>
            </a:pPr>
            <a:r>
              <a:rPr lang="en-US" sz="2199" b="1" spc="114">
                <a:solidFill>
                  <a:srgbClr val="000000"/>
                </a:solidFill>
                <a:latin typeface="Source Han Sans KR Bold"/>
                <a:ea typeface="Source Han Sans KR Bold"/>
                <a:cs typeface="Source Han Sans KR Bold"/>
                <a:sym typeface="Source Han Sans KR Bold"/>
              </a:rPr>
              <a:t>Temperature</a:t>
            </a:r>
            <a:r>
              <a:rPr lang="en-US" sz="2199" spc="114">
                <a:solidFill>
                  <a:srgbClr val="000000"/>
                </a:solidFill>
                <a:latin typeface="Source Han Sans KR"/>
                <a:ea typeface="Source Han Sans KR"/>
                <a:cs typeface="Source Han Sans KR"/>
                <a:sym typeface="Source Han Sans KR"/>
              </a:rPr>
              <a:t> and </a:t>
            </a:r>
            <a:r>
              <a:rPr lang="en-US" sz="2199" b="1" spc="114">
                <a:solidFill>
                  <a:srgbClr val="000000"/>
                </a:solidFill>
                <a:latin typeface="Source Han Sans KR Bold"/>
                <a:ea typeface="Source Han Sans KR Bold"/>
                <a:cs typeface="Source Han Sans KR Bold"/>
                <a:sym typeface="Source Han Sans KR Bold"/>
              </a:rPr>
              <a:t>humidity</a:t>
            </a:r>
            <a:r>
              <a:rPr lang="en-US" sz="2199" spc="114">
                <a:solidFill>
                  <a:srgbClr val="000000"/>
                </a:solidFill>
                <a:latin typeface="Source Han Sans KR"/>
                <a:ea typeface="Source Han Sans KR"/>
                <a:cs typeface="Source Han Sans KR"/>
                <a:sym typeface="Source Han Sans KR"/>
              </a:rPr>
              <a:t> both have </a:t>
            </a:r>
            <a:r>
              <a:rPr lang="en-US" sz="2199" b="1" spc="114">
                <a:solidFill>
                  <a:srgbClr val="000000"/>
                </a:solidFill>
                <a:latin typeface="Source Han Sans KR Bold"/>
                <a:ea typeface="Source Han Sans KR Bold"/>
                <a:cs typeface="Source Han Sans KR Bold"/>
                <a:sym typeface="Source Han Sans KR Bold"/>
              </a:rPr>
              <a:t>positve</a:t>
            </a:r>
            <a:r>
              <a:rPr lang="en-US" sz="2199" spc="114">
                <a:solidFill>
                  <a:srgbClr val="000000"/>
                </a:solidFill>
                <a:latin typeface="Source Han Sans KR"/>
                <a:ea typeface="Source Han Sans KR"/>
                <a:cs typeface="Source Han Sans KR"/>
                <a:sym typeface="Source Han Sans KR"/>
              </a:rPr>
              <a:t> influence.</a:t>
            </a:r>
          </a:p>
          <a:p>
            <a:pPr algn="just">
              <a:lnSpc>
                <a:spcPts val="2419"/>
              </a:lnSpc>
            </a:pPr>
            <a:endParaRPr lang="en-US" sz="2199" spc="114">
              <a:solidFill>
                <a:srgbClr val="000000"/>
              </a:solidFill>
              <a:latin typeface="Source Han Sans KR"/>
              <a:ea typeface="Source Han Sans KR"/>
              <a:cs typeface="Source Han Sans KR"/>
              <a:sym typeface="Source Han Sans KR"/>
            </a:endParaRPr>
          </a:p>
          <a:p>
            <a:pPr algn="just">
              <a:lnSpc>
                <a:spcPts val="2419"/>
              </a:lnSpc>
            </a:pPr>
            <a:r>
              <a:rPr lang="en-US" sz="2199" b="1" spc="114">
                <a:solidFill>
                  <a:srgbClr val="000000"/>
                </a:solidFill>
                <a:latin typeface="Source Han Sans KR Bold"/>
                <a:ea typeface="Source Han Sans KR Bold"/>
                <a:cs typeface="Source Han Sans KR Bold"/>
                <a:sym typeface="Source Han Sans KR Bold"/>
              </a:rPr>
              <a:t>Special_event</a:t>
            </a:r>
            <a:r>
              <a:rPr lang="en-US" sz="2199" spc="114">
                <a:solidFill>
                  <a:srgbClr val="000000"/>
                </a:solidFill>
                <a:latin typeface="Source Han Sans KR"/>
                <a:ea typeface="Source Han Sans KR"/>
                <a:cs typeface="Source Han Sans KR"/>
                <a:sym typeface="Source Han Sans KR"/>
              </a:rPr>
              <a:t> is most influential.</a:t>
            </a:r>
          </a:p>
          <a:p>
            <a:pPr algn="just">
              <a:lnSpc>
                <a:spcPts val="2419"/>
              </a:lnSpc>
            </a:pPr>
            <a:endParaRPr lang="en-US" sz="2199" spc="114">
              <a:solidFill>
                <a:srgbClr val="000000"/>
              </a:solidFill>
              <a:latin typeface="Source Han Sans KR"/>
              <a:ea typeface="Source Han Sans KR"/>
              <a:cs typeface="Source Han Sans KR"/>
              <a:sym typeface="Source Han Sans KR"/>
            </a:endParaRPr>
          </a:p>
          <a:p>
            <a:pPr algn="just">
              <a:lnSpc>
                <a:spcPts val="2419"/>
              </a:lnSpc>
              <a:spcBef>
                <a:spcPct val="0"/>
              </a:spcBef>
            </a:pPr>
            <a:r>
              <a:rPr lang="en-US" sz="2199" spc="114">
                <a:solidFill>
                  <a:srgbClr val="000000"/>
                </a:solidFill>
                <a:latin typeface="Source Han Sans KR"/>
                <a:ea typeface="Source Han Sans KR"/>
                <a:cs typeface="Source Han Sans KR"/>
                <a:sym typeface="Source Han Sans KR"/>
              </a:rPr>
              <a:t>Key factor: Climate and events.</a:t>
            </a:r>
          </a:p>
          <a:p>
            <a:pPr algn="ctr">
              <a:lnSpc>
                <a:spcPts val="2419"/>
              </a:lnSpc>
              <a:spcBef>
                <a:spcPct val="0"/>
              </a:spcBef>
            </a:pPr>
            <a:endParaRPr lang="en-US" sz="2199" spc="114">
              <a:solidFill>
                <a:srgbClr val="000000"/>
              </a:solidFill>
              <a:latin typeface="Source Han Sans KR"/>
              <a:ea typeface="Source Han Sans KR"/>
              <a:cs typeface="Source Han Sans KR"/>
              <a:sym typeface="Source Han Sans KR"/>
            </a:endParaRPr>
          </a:p>
        </p:txBody>
      </p:sp>
      <p:sp>
        <p:nvSpPr>
          <p:cNvPr id="5" name="TextBox 5"/>
          <p:cNvSpPr txBox="1"/>
          <p:nvPr/>
        </p:nvSpPr>
        <p:spPr>
          <a:xfrm>
            <a:off x="8233047" y="6771088"/>
            <a:ext cx="9422063" cy="2800350"/>
          </a:xfrm>
          <a:prstGeom prst="rect">
            <a:avLst/>
          </a:prstGeom>
        </p:spPr>
        <p:txBody>
          <a:bodyPr lIns="0" tIns="0" rIns="0" bIns="0" rtlCol="0" anchor="t">
            <a:spAutoFit/>
          </a:bodyPr>
          <a:lstStyle/>
          <a:p>
            <a:pPr algn="l">
              <a:lnSpc>
                <a:spcPts val="2530"/>
              </a:lnSpc>
            </a:pPr>
            <a:r>
              <a:rPr lang="en-US" sz="2300" b="1" spc="119">
                <a:solidFill>
                  <a:srgbClr val="3160D8"/>
                </a:solidFill>
                <a:latin typeface="Source Han Sans KR Bold"/>
                <a:ea typeface="Source Han Sans KR Bold"/>
                <a:cs typeface="Source Han Sans KR Bold"/>
                <a:sym typeface="Source Han Sans KR Bold"/>
              </a:rPr>
              <a:t>Cluster 2: All overall Lowest Group</a:t>
            </a:r>
          </a:p>
          <a:p>
            <a:pPr algn="l">
              <a:lnSpc>
                <a:spcPts val="2735"/>
              </a:lnSpc>
            </a:pPr>
            <a:endParaRPr lang="en-US" sz="2300" b="1" spc="119">
              <a:solidFill>
                <a:srgbClr val="3160D8"/>
              </a:solidFill>
              <a:latin typeface="Source Han Sans KR Bold"/>
              <a:ea typeface="Source Han Sans KR Bold"/>
              <a:cs typeface="Source Han Sans KR Bold"/>
              <a:sym typeface="Source Han Sans KR Bold"/>
            </a:endParaRPr>
          </a:p>
          <a:p>
            <a:pPr algn="l">
              <a:lnSpc>
                <a:spcPts val="2419"/>
              </a:lnSpc>
            </a:pPr>
            <a:r>
              <a:rPr lang="en-US" sz="2199" b="1" spc="114">
                <a:solidFill>
                  <a:srgbClr val="000000"/>
                </a:solidFill>
                <a:latin typeface="Source Han Sans KR Bold"/>
                <a:ea typeface="Source Han Sans KR Bold"/>
                <a:cs typeface="Source Han Sans KR Bold"/>
                <a:sym typeface="Source Han Sans KR Bold"/>
              </a:rPr>
              <a:t>meal_served</a:t>
            </a:r>
            <a:r>
              <a:rPr lang="en-US" sz="2199" spc="114">
                <a:solidFill>
                  <a:srgbClr val="000000"/>
                </a:solidFill>
                <a:latin typeface="Source Han Sans KR"/>
                <a:ea typeface="Source Han Sans KR"/>
                <a:cs typeface="Source Han Sans KR"/>
                <a:sym typeface="Source Han Sans KR"/>
              </a:rPr>
              <a:t> has the strongest influence(+7.13), meaning food waste is highly correlated.</a:t>
            </a:r>
          </a:p>
          <a:p>
            <a:pPr algn="l">
              <a:lnSpc>
                <a:spcPts val="2419"/>
              </a:lnSpc>
            </a:pPr>
            <a:endParaRPr lang="en-US" sz="2199" spc="114">
              <a:solidFill>
                <a:srgbClr val="000000"/>
              </a:solidFill>
              <a:latin typeface="Source Han Sans KR"/>
              <a:ea typeface="Source Han Sans KR"/>
              <a:cs typeface="Source Han Sans KR"/>
              <a:sym typeface="Source Han Sans KR"/>
            </a:endParaRPr>
          </a:p>
          <a:p>
            <a:pPr algn="l">
              <a:lnSpc>
                <a:spcPts val="2419"/>
              </a:lnSpc>
            </a:pPr>
            <a:r>
              <a:rPr lang="en-US" sz="2199" b="1" spc="114">
                <a:solidFill>
                  <a:srgbClr val="000000"/>
                </a:solidFill>
                <a:latin typeface="Source Han Sans KR Bold"/>
                <a:ea typeface="Source Han Sans KR Bold"/>
                <a:cs typeface="Source Han Sans KR Bold"/>
                <a:sym typeface="Source Han Sans KR Bold"/>
              </a:rPr>
              <a:t>Negative</a:t>
            </a:r>
            <a:r>
              <a:rPr lang="en-US" sz="2199" spc="114">
                <a:solidFill>
                  <a:srgbClr val="000000"/>
                </a:solidFill>
                <a:latin typeface="Source Han Sans KR"/>
                <a:ea typeface="Source Han Sans KR"/>
                <a:cs typeface="Source Han Sans KR"/>
                <a:sym typeface="Source Han Sans KR"/>
              </a:rPr>
              <a:t> coefficient for </a:t>
            </a:r>
            <a:r>
              <a:rPr lang="en-US" sz="2199" b="1" spc="114">
                <a:solidFill>
                  <a:srgbClr val="000000"/>
                </a:solidFill>
                <a:latin typeface="Source Han Sans KR Bold"/>
                <a:ea typeface="Source Han Sans KR Bold"/>
                <a:cs typeface="Source Han Sans KR Bold"/>
                <a:sym typeface="Source Han Sans KR Bold"/>
              </a:rPr>
              <a:t>kitchen_staff</a:t>
            </a:r>
            <a:r>
              <a:rPr lang="en-US" sz="2199" spc="114">
                <a:solidFill>
                  <a:srgbClr val="000000"/>
                </a:solidFill>
                <a:latin typeface="Source Han Sans KR"/>
                <a:ea typeface="Source Han Sans KR"/>
                <a:cs typeface="Source Han Sans KR"/>
                <a:sym typeface="Source Han Sans KR"/>
              </a:rPr>
              <a:t>(-0.38) indicates more staff slightly reduces waste.</a:t>
            </a:r>
          </a:p>
          <a:p>
            <a:pPr algn="l">
              <a:lnSpc>
                <a:spcPts val="2419"/>
              </a:lnSpc>
            </a:pPr>
            <a:endParaRPr lang="en-US" sz="2199" spc="114">
              <a:solidFill>
                <a:srgbClr val="000000"/>
              </a:solidFill>
              <a:latin typeface="Source Han Sans KR"/>
              <a:ea typeface="Source Han Sans KR"/>
              <a:cs typeface="Source Han Sans KR"/>
              <a:sym typeface="Source Han Sans KR"/>
            </a:endParaRPr>
          </a:p>
          <a:p>
            <a:pPr algn="l">
              <a:lnSpc>
                <a:spcPts val="2419"/>
              </a:lnSpc>
              <a:spcBef>
                <a:spcPct val="0"/>
              </a:spcBef>
            </a:pPr>
            <a:r>
              <a:rPr lang="en-US" sz="2199" spc="114">
                <a:solidFill>
                  <a:srgbClr val="000000"/>
                </a:solidFill>
                <a:latin typeface="Source Han Sans KR"/>
                <a:ea typeface="Source Han Sans KR"/>
                <a:cs typeface="Source Han Sans KR"/>
                <a:sym typeface="Source Han Sans KR"/>
              </a:rPr>
              <a:t>Key factor: meal quantity</a:t>
            </a:r>
          </a:p>
        </p:txBody>
      </p:sp>
      <p:sp>
        <p:nvSpPr>
          <p:cNvPr id="6" name="TextBox 6"/>
          <p:cNvSpPr txBox="1"/>
          <p:nvPr/>
        </p:nvSpPr>
        <p:spPr>
          <a:xfrm>
            <a:off x="8233047" y="1232138"/>
            <a:ext cx="9422063" cy="2800350"/>
          </a:xfrm>
          <a:prstGeom prst="rect">
            <a:avLst/>
          </a:prstGeom>
        </p:spPr>
        <p:txBody>
          <a:bodyPr lIns="0" tIns="0" rIns="0" bIns="0" rtlCol="0" anchor="t">
            <a:spAutoFit/>
          </a:bodyPr>
          <a:lstStyle/>
          <a:p>
            <a:pPr algn="l">
              <a:lnSpc>
                <a:spcPts val="2530"/>
              </a:lnSpc>
            </a:pPr>
            <a:r>
              <a:rPr lang="en-US" sz="2300" b="1" spc="119">
                <a:solidFill>
                  <a:srgbClr val="3160D8"/>
                </a:solidFill>
                <a:latin typeface="Source Han Sans KR Bold"/>
                <a:ea typeface="Source Han Sans KR Bold"/>
                <a:cs typeface="Source Han Sans KR Bold"/>
                <a:sym typeface="Source Han Sans KR Bold"/>
              </a:rPr>
              <a:t>Cluster 0: Human-driven group</a:t>
            </a:r>
          </a:p>
          <a:p>
            <a:pPr algn="l">
              <a:lnSpc>
                <a:spcPts val="2735"/>
              </a:lnSpc>
            </a:pPr>
            <a:endParaRPr lang="en-US" sz="2300" b="1" spc="119">
              <a:solidFill>
                <a:srgbClr val="3160D8"/>
              </a:solidFill>
              <a:latin typeface="Source Han Sans KR Bold"/>
              <a:ea typeface="Source Han Sans KR Bold"/>
              <a:cs typeface="Source Han Sans KR Bold"/>
              <a:sym typeface="Source Han Sans KR Bold"/>
            </a:endParaRPr>
          </a:p>
          <a:p>
            <a:pPr algn="just">
              <a:lnSpc>
                <a:spcPts val="2419"/>
              </a:lnSpc>
            </a:pPr>
            <a:r>
              <a:rPr lang="en-US" sz="2199" b="1" spc="114">
                <a:solidFill>
                  <a:srgbClr val="000000"/>
                </a:solidFill>
                <a:latin typeface="Source Han Sans KR Bold"/>
                <a:ea typeface="Source Han Sans KR Bold"/>
                <a:cs typeface="Source Han Sans KR Bold"/>
                <a:sym typeface="Source Han Sans KR Bold"/>
              </a:rPr>
              <a:t>staff_experience</a:t>
            </a:r>
            <a:r>
              <a:rPr lang="en-US" sz="2199" spc="114">
                <a:solidFill>
                  <a:srgbClr val="000000"/>
                </a:solidFill>
                <a:latin typeface="Source Han Sans KR"/>
                <a:ea typeface="Source Han Sans KR"/>
                <a:cs typeface="Source Han Sans KR"/>
                <a:sym typeface="Source Han Sans KR"/>
              </a:rPr>
              <a:t> has a strong negative coefficient(-1.8), </a:t>
            </a:r>
            <a:r>
              <a:rPr lang="en-US" sz="2199" b="1" spc="114">
                <a:solidFill>
                  <a:srgbClr val="000000"/>
                </a:solidFill>
                <a:latin typeface="Source Han Sans KR Bold"/>
                <a:ea typeface="Source Han Sans KR Bold"/>
                <a:cs typeface="Source Han Sans KR Bold"/>
                <a:sym typeface="Source Han Sans KR Bold"/>
              </a:rPr>
              <a:t>meaning more experience significantly reduce waste.</a:t>
            </a:r>
          </a:p>
          <a:p>
            <a:pPr algn="just">
              <a:lnSpc>
                <a:spcPts val="2419"/>
              </a:lnSpc>
            </a:pPr>
            <a:endParaRPr lang="en-US" sz="2199" b="1" spc="114">
              <a:solidFill>
                <a:srgbClr val="000000"/>
              </a:solidFill>
              <a:latin typeface="Source Han Sans KR Bold"/>
              <a:ea typeface="Source Han Sans KR Bold"/>
              <a:cs typeface="Source Han Sans KR Bold"/>
              <a:sym typeface="Source Han Sans KR Bold"/>
            </a:endParaRPr>
          </a:p>
          <a:p>
            <a:pPr algn="just">
              <a:lnSpc>
                <a:spcPts val="2419"/>
              </a:lnSpc>
            </a:pPr>
            <a:r>
              <a:rPr lang="en-US" sz="2199" b="1" spc="114">
                <a:solidFill>
                  <a:srgbClr val="000000"/>
                </a:solidFill>
                <a:latin typeface="Source Han Sans KR Bold"/>
                <a:ea typeface="Source Han Sans KR Bold"/>
                <a:cs typeface="Source Han Sans KR Bold"/>
                <a:sym typeface="Source Han Sans KR Bold"/>
              </a:rPr>
              <a:t>Kitchen_staff</a:t>
            </a:r>
            <a:r>
              <a:rPr lang="en-US" sz="2199" spc="114">
                <a:solidFill>
                  <a:srgbClr val="000000"/>
                </a:solidFill>
                <a:latin typeface="Source Han Sans KR"/>
                <a:ea typeface="Source Han Sans KR"/>
                <a:cs typeface="Source Han Sans KR"/>
                <a:sym typeface="Source Han Sans KR"/>
              </a:rPr>
              <a:t> is positively weighted(+0.08), implying </a:t>
            </a:r>
            <a:r>
              <a:rPr lang="en-US" sz="2199" b="1" spc="114">
                <a:solidFill>
                  <a:srgbClr val="000000"/>
                </a:solidFill>
                <a:latin typeface="Source Han Sans KR Bold"/>
                <a:ea typeface="Source Han Sans KR Bold"/>
                <a:cs typeface="Source Han Sans KR Bold"/>
                <a:sym typeface="Source Han Sans KR Bold"/>
              </a:rPr>
              <a:t>more staff may cause inefficiencies.</a:t>
            </a:r>
          </a:p>
          <a:p>
            <a:pPr algn="just">
              <a:lnSpc>
                <a:spcPts val="2419"/>
              </a:lnSpc>
            </a:pPr>
            <a:endParaRPr lang="en-US" sz="2199" b="1" spc="114">
              <a:solidFill>
                <a:srgbClr val="000000"/>
              </a:solidFill>
              <a:latin typeface="Source Han Sans KR Bold"/>
              <a:ea typeface="Source Han Sans KR Bold"/>
              <a:cs typeface="Source Han Sans KR Bold"/>
              <a:sym typeface="Source Han Sans KR Bold"/>
            </a:endParaRPr>
          </a:p>
          <a:p>
            <a:pPr algn="just">
              <a:lnSpc>
                <a:spcPts val="2419"/>
              </a:lnSpc>
              <a:spcBef>
                <a:spcPct val="0"/>
              </a:spcBef>
            </a:pPr>
            <a:r>
              <a:rPr lang="en-US" sz="2199" spc="114">
                <a:solidFill>
                  <a:srgbClr val="000000"/>
                </a:solidFill>
                <a:latin typeface="Source Han Sans KR"/>
                <a:ea typeface="Source Han Sans KR"/>
                <a:cs typeface="Source Han Sans KR"/>
                <a:sym typeface="Source Han Sans KR"/>
              </a:rPr>
              <a:t>Key Factor: Staff experience.</a:t>
            </a:r>
          </a:p>
        </p:txBody>
      </p:sp>
      <p:sp>
        <p:nvSpPr>
          <p:cNvPr id="7" name="TextBox 7"/>
          <p:cNvSpPr txBox="1"/>
          <p:nvPr/>
        </p:nvSpPr>
        <p:spPr>
          <a:xfrm>
            <a:off x="587827" y="8958580"/>
            <a:ext cx="7457105" cy="618490"/>
          </a:xfrm>
          <a:prstGeom prst="rect">
            <a:avLst/>
          </a:prstGeom>
        </p:spPr>
        <p:txBody>
          <a:bodyPr lIns="0" tIns="0" rIns="0" bIns="0" rtlCol="0" anchor="t">
            <a:spAutoFit/>
          </a:bodyPr>
          <a:lstStyle/>
          <a:p>
            <a:pPr algn="l">
              <a:lnSpc>
                <a:spcPts val="2419"/>
              </a:lnSpc>
              <a:spcBef>
                <a:spcPct val="0"/>
              </a:spcBef>
            </a:pPr>
            <a:r>
              <a:rPr lang="en-US" sz="2199" spc="114">
                <a:solidFill>
                  <a:srgbClr val="000000"/>
                </a:solidFill>
                <a:latin typeface="Source Han Sans KR"/>
                <a:ea typeface="Source Han Sans KR"/>
                <a:cs typeface="Source Han Sans KR"/>
                <a:sym typeface="Source Han Sans KR"/>
              </a:rPr>
              <a:t>*Since </a:t>
            </a:r>
            <a:r>
              <a:rPr lang="en-US" sz="2199" b="1" spc="114">
                <a:solidFill>
                  <a:srgbClr val="000000"/>
                </a:solidFill>
                <a:latin typeface="Source Han Sans KR Bold"/>
                <a:ea typeface="Source Han Sans KR Bold"/>
                <a:cs typeface="Source Han Sans KR Bold"/>
                <a:sym typeface="Source Han Sans KR Bold"/>
              </a:rPr>
              <a:t>special_event</a:t>
            </a:r>
            <a:r>
              <a:rPr lang="en-US" sz="2199" spc="114">
                <a:solidFill>
                  <a:srgbClr val="000000"/>
                </a:solidFill>
                <a:latin typeface="Source Han Sans KR"/>
                <a:ea typeface="Source Han Sans KR"/>
                <a:cs typeface="Source Han Sans KR"/>
                <a:sym typeface="Source Han Sans KR"/>
              </a:rPr>
              <a:t> is a binary feature can result in a relatively large regression coefficient.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578302" y="9694410"/>
            <a:ext cx="17112346" cy="0"/>
          </a:xfrm>
          <a:prstGeom prst="line">
            <a:avLst/>
          </a:prstGeom>
          <a:ln w="19050" cap="flat">
            <a:solidFill>
              <a:srgbClr val="3160D8"/>
            </a:solidFill>
            <a:prstDash val="solid"/>
            <a:headEnd type="none" w="sm" len="sm"/>
            <a:tailEnd type="none" w="sm" len="sm"/>
          </a:ln>
        </p:spPr>
        <p:txBody>
          <a:bodyPr/>
          <a:lstStyle/>
          <a:p>
            <a:endParaRPr lang="ko-KR" altLang="en-US"/>
          </a:p>
        </p:txBody>
      </p:sp>
      <p:sp>
        <p:nvSpPr>
          <p:cNvPr id="3" name="TextBox 3"/>
          <p:cNvSpPr txBox="1"/>
          <p:nvPr/>
        </p:nvSpPr>
        <p:spPr>
          <a:xfrm>
            <a:off x="709968" y="590550"/>
            <a:ext cx="9429899" cy="438150"/>
          </a:xfrm>
          <a:prstGeom prst="rect">
            <a:avLst/>
          </a:prstGeom>
        </p:spPr>
        <p:txBody>
          <a:bodyPr lIns="0" tIns="0" rIns="0" bIns="0" rtlCol="0" anchor="t">
            <a:spAutoFit/>
          </a:bodyPr>
          <a:lstStyle/>
          <a:p>
            <a:pPr marL="0" lvl="0" indent="0" algn="l">
              <a:lnSpc>
                <a:spcPts val="3300"/>
              </a:lnSpc>
              <a:spcBef>
                <a:spcPct val="0"/>
              </a:spcBef>
            </a:pPr>
            <a:r>
              <a:rPr lang="en-US" sz="3000" b="1" spc="156">
                <a:solidFill>
                  <a:srgbClr val="3160D8"/>
                </a:solidFill>
                <a:latin typeface="Source Han Sans KR Bold"/>
                <a:ea typeface="Source Han Sans KR Bold"/>
                <a:cs typeface="Source Han Sans KR Bold"/>
                <a:sym typeface="Source Han Sans KR Bold"/>
              </a:rPr>
              <a:t>Data analysis - Linear Regression Conclusion </a:t>
            </a:r>
          </a:p>
        </p:txBody>
      </p:sp>
      <p:sp>
        <p:nvSpPr>
          <p:cNvPr id="4" name="TextBox 4"/>
          <p:cNvSpPr txBox="1"/>
          <p:nvPr/>
        </p:nvSpPr>
        <p:spPr>
          <a:xfrm>
            <a:off x="709968" y="1992652"/>
            <a:ext cx="16745924" cy="1695450"/>
          </a:xfrm>
          <a:prstGeom prst="rect">
            <a:avLst/>
          </a:prstGeom>
        </p:spPr>
        <p:txBody>
          <a:bodyPr lIns="0" tIns="0" rIns="0" bIns="0" rtlCol="0" anchor="t">
            <a:spAutoFit/>
          </a:bodyPr>
          <a:lstStyle/>
          <a:p>
            <a:pPr algn="l">
              <a:lnSpc>
                <a:spcPts val="3300"/>
              </a:lnSpc>
            </a:pPr>
            <a:r>
              <a:rPr lang="en-US" sz="3000" b="1" spc="156">
                <a:solidFill>
                  <a:srgbClr val="3160D8"/>
                </a:solidFill>
                <a:latin typeface="Source Han Sans KR Bold"/>
                <a:ea typeface="Source Han Sans KR Bold"/>
                <a:cs typeface="Source Han Sans KR Bold"/>
                <a:sym typeface="Source Han Sans KR Bold"/>
              </a:rPr>
              <a:t>Cluster 0</a:t>
            </a:r>
          </a:p>
          <a:p>
            <a:pPr algn="l">
              <a:lnSpc>
                <a:spcPts val="3300"/>
              </a:lnSpc>
            </a:pPr>
            <a:endParaRPr lang="en-US" sz="3000" b="1" spc="156">
              <a:solidFill>
                <a:srgbClr val="3160D8"/>
              </a:solidFill>
              <a:latin typeface="Source Han Sans KR Bold"/>
              <a:ea typeface="Source Han Sans KR Bold"/>
              <a:cs typeface="Source Han Sans KR Bold"/>
              <a:sym typeface="Source Han Sans KR Bold"/>
            </a:endParaRPr>
          </a:p>
          <a:p>
            <a:pPr marL="647700" lvl="1" indent="-323850" algn="l">
              <a:lnSpc>
                <a:spcPts val="3300"/>
              </a:lnSpc>
              <a:spcBef>
                <a:spcPct val="0"/>
              </a:spcBef>
              <a:buFont typeface="Arial"/>
              <a:buChar char="•"/>
            </a:pPr>
            <a:r>
              <a:rPr lang="en-US" sz="3000" spc="156">
                <a:solidFill>
                  <a:srgbClr val="1F2427"/>
                </a:solidFill>
                <a:latin typeface="Source Han Sans KR"/>
                <a:ea typeface="Source Han Sans KR"/>
                <a:cs typeface="Source Han Sans KR"/>
                <a:sym typeface="Source Han Sans KR"/>
              </a:rPr>
              <a:t>When the experience level of kitchen staff is low, food waste increases significantly, especially during special events.</a:t>
            </a:r>
          </a:p>
        </p:txBody>
      </p:sp>
      <p:sp>
        <p:nvSpPr>
          <p:cNvPr id="5" name="TextBox 5"/>
          <p:cNvSpPr txBox="1"/>
          <p:nvPr/>
        </p:nvSpPr>
        <p:spPr>
          <a:xfrm>
            <a:off x="709968" y="4564402"/>
            <a:ext cx="16868065" cy="1695450"/>
          </a:xfrm>
          <a:prstGeom prst="rect">
            <a:avLst/>
          </a:prstGeom>
        </p:spPr>
        <p:txBody>
          <a:bodyPr lIns="0" tIns="0" rIns="0" bIns="0" rtlCol="0" anchor="t">
            <a:spAutoFit/>
          </a:bodyPr>
          <a:lstStyle/>
          <a:p>
            <a:pPr algn="l">
              <a:lnSpc>
                <a:spcPts val="3300"/>
              </a:lnSpc>
            </a:pPr>
            <a:r>
              <a:rPr lang="en-US" sz="3000" b="1" spc="156">
                <a:solidFill>
                  <a:srgbClr val="3160D8"/>
                </a:solidFill>
                <a:latin typeface="Source Han Sans KR Bold"/>
                <a:ea typeface="Source Han Sans KR Bold"/>
                <a:cs typeface="Source Han Sans KR Bold"/>
                <a:sym typeface="Source Han Sans KR Bold"/>
              </a:rPr>
              <a:t>Cluster 1</a:t>
            </a:r>
          </a:p>
          <a:p>
            <a:pPr algn="l">
              <a:lnSpc>
                <a:spcPts val="3300"/>
              </a:lnSpc>
            </a:pPr>
            <a:endParaRPr lang="en-US" sz="3000" b="1" spc="156">
              <a:solidFill>
                <a:srgbClr val="3160D8"/>
              </a:solidFill>
              <a:latin typeface="Source Han Sans KR Bold"/>
              <a:ea typeface="Source Han Sans KR Bold"/>
              <a:cs typeface="Source Han Sans KR Bold"/>
              <a:sym typeface="Source Han Sans KR Bold"/>
            </a:endParaRPr>
          </a:p>
          <a:p>
            <a:pPr marL="647700" lvl="1" indent="-323850" algn="l">
              <a:lnSpc>
                <a:spcPts val="3300"/>
              </a:lnSpc>
              <a:spcBef>
                <a:spcPct val="0"/>
              </a:spcBef>
              <a:buFont typeface="Arial"/>
              <a:buChar char="•"/>
            </a:pPr>
            <a:r>
              <a:rPr lang="en-US" sz="3000" spc="156">
                <a:solidFill>
                  <a:srgbClr val="1F2427"/>
                </a:solidFill>
                <a:latin typeface="Source Han Sans KR"/>
                <a:ea typeface="Source Han Sans KR"/>
                <a:cs typeface="Source Han Sans KR"/>
                <a:sym typeface="Source Han Sans KR"/>
              </a:rPr>
              <a:t>This cluster is highly sensitive to environmental factors such as temperature and humidity, and is still significantly affected by special events.</a:t>
            </a:r>
          </a:p>
        </p:txBody>
      </p:sp>
      <p:sp>
        <p:nvSpPr>
          <p:cNvPr id="6" name="TextBox 6"/>
          <p:cNvSpPr txBox="1"/>
          <p:nvPr/>
        </p:nvSpPr>
        <p:spPr>
          <a:xfrm>
            <a:off x="709968" y="7136152"/>
            <a:ext cx="16868065" cy="1695450"/>
          </a:xfrm>
          <a:prstGeom prst="rect">
            <a:avLst/>
          </a:prstGeom>
        </p:spPr>
        <p:txBody>
          <a:bodyPr lIns="0" tIns="0" rIns="0" bIns="0" rtlCol="0" anchor="t">
            <a:spAutoFit/>
          </a:bodyPr>
          <a:lstStyle/>
          <a:p>
            <a:pPr algn="l">
              <a:lnSpc>
                <a:spcPts val="3300"/>
              </a:lnSpc>
            </a:pPr>
            <a:r>
              <a:rPr lang="en-US" sz="3000" b="1" spc="156">
                <a:solidFill>
                  <a:srgbClr val="3160D8"/>
                </a:solidFill>
                <a:latin typeface="Source Han Sans KR Bold"/>
                <a:ea typeface="Source Han Sans KR Bold"/>
                <a:cs typeface="Source Han Sans KR Bold"/>
                <a:sym typeface="Source Han Sans KR Bold"/>
              </a:rPr>
              <a:t>Cluster 2</a:t>
            </a:r>
          </a:p>
          <a:p>
            <a:pPr algn="l">
              <a:lnSpc>
                <a:spcPts val="3300"/>
              </a:lnSpc>
              <a:spcBef>
                <a:spcPct val="0"/>
              </a:spcBef>
            </a:pPr>
            <a:endParaRPr lang="en-US" sz="3000" b="1" spc="156">
              <a:solidFill>
                <a:srgbClr val="3160D8"/>
              </a:solidFill>
              <a:latin typeface="Source Han Sans KR Bold"/>
              <a:ea typeface="Source Han Sans KR Bold"/>
              <a:cs typeface="Source Han Sans KR Bold"/>
              <a:sym typeface="Source Han Sans KR Bold"/>
            </a:endParaRPr>
          </a:p>
          <a:p>
            <a:pPr marL="647700" lvl="1" indent="-323850" algn="l">
              <a:lnSpc>
                <a:spcPts val="3300"/>
              </a:lnSpc>
              <a:spcBef>
                <a:spcPct val="0"/>
              </a:spcBef>
              <a:buFont typeface="Arial"/>
              <a:buChar char="•"/>
            </a:pPr>
            <a:r>
              <a:rPr lang="en-US" sz="3000" spc="156">
                <a:solidFill>
                  <a:srgbClr val="1F2427"/>
                </a:solidFill>
                <a:latin typeface="Source Han Sans KR"/>
                <a:ea typeface="Source Han Sans KR"/>
                <a:cs typeface="Source Han Sans KR"/>
                <a:sym typeface="Source Han Sans KR"/>
              </a:rPr>
              <a:t>The amount of meals served is the most critical driver of food waste, while the impact of staff size or experience is relatively minor.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142028" y="3432998"/>
            <a:ext cx="5564186" cy="5387547"/>
            <a:chOff x="0" y="0"/>
            <a:chExt cx="1465465" cy="1418942"/>
          </a:xfrm>
        </p:grpSpPr>
        <p:sp>
          <p:nvSpPr>
            <p:cNvPr id="3" name="Freeform 3"/>
            <p:cNvSpPr/>
            <p:nvPr/>
          </p:nvSpPr>
          <p:spPr>
            <a:xfrm>
              <a:off x="0" y="0"/>
              <a:ext cx="1465465" cy="1418942"/>
            </a:xfrm>
            <a:custGeom>
              <a:avLst/>
              <a:gdLst/>
              <a:ahLst/>
              <a:cxnLst/>
              <a:rect l="l" t="t" r="r" b="b"/>
              <a:pathLst>
                <a:path w="1465465" h="1418942">
                  <a:moveTo>
                    <a:pt x="0" y="0"/>
                  </a:moveTo>
                  <a:lnTo>
                    <a:pt x="1465465" y="0"/>
                  </a:lnTo>
                  <a:lnTo>
                    <a:pt x="1465465" y="1418942"/>
                  </a:lnTo>
                  <a:lnTo>
                    <a:pt x="0" y="1418942"/>
                  </a:lnTo>
                  <a:close/>
                </a:path>
              </a:pathLst>
            </a:custGeom>
            <a:solidFill>
              <a:srgbClr val="000000">
                <a:alpha val="0"/>
              </a:srgbClr>
            </a:solidFill>
            <a:ln w="114300" cap="sq">
              <a:solidFill>
                <a:srgbClr val="3160D8"/>
              </a:solidFill>
              <a:prstDash val="solid"/>
              <a:miter/>
            </a:ln>
          </p:spPr>
          <p:txBody>
            <a:bodyPr/>
            <a:lstStyle/>
            <a:p>
              <a:endParaRPr lang="ko-KR" altLang="en-US"/>
            </a:p>
          </p:txBody>
        </p:sp>
        <p:sp>
          <p:nvSpPr>
            <p:cNvPr id="4" name="TextBox 4"/>
            <p:cNvSpPr txBox="1"/>
            <p:nvPr/>
          </p:nvSpPr>
          <p:spPr>
            <a:xfrm>
              <a:off x="0" y="-57150"/>
              <a:ext cx="1465465" cy="1476092"/>
            </a:xfrm>
            <a:prstGeom prst="rect">
              <a:avLst/>
            </a:prstGeom>
          </p:spPr>
          <p:txBody>
            <a:bodyPr lIns="50800" tIns="50800" rIns="50800" bIns="50800" rtlCol="0" anchor="ctr"/>
            <a:lstStyle/>
            <a:p>
              <a:pPr algn="ctr">
                <a:lnSpc>
                  <a:spcPts val="3000"/>
                </a:lnSpc>
              </a:pPr>
              <a:endParaRPr/>
            </a:p>
          </p:txBody>
        </p:sp>
      </p:grpSp>
      <p:sp>
        <p:nvSpPr>
          <p:cNvPr id="5" name="AutoShape 5"/>
          <p:cNvSpPr/>
          <p:nvPr/>
        </p:nvSpPr>
        <p:spPr>
          <a:xfrm flipV="1">
            <a:off x="587827" y="9694410"/>
            <a:ext cx="17112346" cy="0"/>
          </a:xfrm>
          <a:prstGeom prst="line">
            <a:avLst/>
          </a:prstGeom>
          <a:ln w="19050" cap="flat">
            <a:solidFill>
              <a:srgbClr val="3160D8"/>
            </a:solidFill>
            <a:prstDash val="solid"/>
            <a:headEnd type="none" w="sm" len="sm"/>
            <a:tailEnd type="none" w="sm" len="sm"/>
          </a:ln>
        </p:spPr>
        <p:txBody>
          <a:bodyPr/>
          <a:lstStyle/>
          <a:p>
            <a:endParaRPr lang="ko-KR" altLang="en-US"/>
          </a:p>
        </p:txBody>
      </p:sp>
      <p:sp>
        <p:nvSpPr>
          <p:cNvPr id="6" name="TextBox 6"/>
          <p:cNvSpPr txBox="1"/>
          <p:nvPr/>
        </p:nvSpPr>
        <p:spPr>
          <a:xfrm>
            <a:off x="587827" y="606877"/>
            <a:ext cx="10909250" cy="438150"/>
          </a:xfrm>
          <a:prstGeom prst="rect">
            <a:avLst/>
          </a:prstGeom>
        </p:spPr>
        <p:txBody>
          <a:bodyPr lIns="0" tIns="0" rIns="0" bIns="0" rtlCol="0" anchor="t">
            <a:spAutoFit/>
          </a:bodyPr>
          <a:lstStyle/>
          <a:p>
            <a:pPr marL="0" lvl="0" indent="0" algn="l">
              <a:lnSpc>
                <a:spcPts val="3300"/>
              </a:lnSpc>
              <a:spcBef>
                <a:spcPct val="0"/>
              </a:spcBef>
            </a:pPr>
            <a:r>
              <a:rPr lang="en-US" sz="3000" b="1" spc="156" dirty="0">
                <a:solidFill>
                  <a:srgbClr val="3160D8"/>
                </a:solidFill>
                <a:latin typeface="Source Han Sans KR Bold"/>
                <a:ea typeface="Source Han Sans KR Bold"/>
                <a:cs typeface="Source Han Sans KR Bold"/>
                <a:sym typeface="Source Han Sans KR Bold"/>
              </a:rPr>
              <a:t>Data Analysis - K-Means Clustering + LGBM Regressor</a:t>
            </a:r>
          </a:p>
        </p:txBody>
      </p:sp>
      <p:sp>
        <p:nvSpPr>
          <p:cNvPr id="7" name="TextBox 7"/>
          <p:cNvSpPr txBox="1"/>
          <p:nvPr/>
        </p:nvSpPr>
        <p:spPr>
          <a:xfrm>
            <a:off x="4444573" y="4071685"/>
            <a:ext cx="1156211" cy="355600"/>
          </a:xfrm>
          <a:prstGeom prst="rect">
            <a:avLst/>
          </a:prstGeom>
        </p:spPr>
        <p:txBody>
          <a:bodyPr wrap="square" lIns="0" tIns="0" rIns="0" bIns="0" rtlCol="0" anchor="t">
            <a:spAutoFit/>
          </a:bodyPr>
          <a:lstStyle/>
          <a:p>
            <a:pPr marL="0" lvl="0" indent="0" algn="ctr">
              <a:lnSpc>
                <a:spcPts val="2749"/>
              </a:lnSpc>
              <a:spcBef>
                <a:spcPct val="0"/>
              </a:spcBef>
            </a:pPr>
            <a:r>
              <a:rPr lang="en-US" sz="2499" b="1" spc="129" dirty="0">
                <a:solidFill>
                  <a:srgbClr val="3160D8"/>
                </a:solidFill>
                <a:latin typeface="Source Han Sans KR Bold"/>
                <a:ea typeface="Source Han Sans KR Bold"/>
                <a:cs typeface="Source Han Sans KR Bold"/>
                <a:sym typeface="Source Han Sans KR Bold"/>
              </a:rPr>
              <a:t>Why?</a:t>
            </a:r>
          </a:p>
        </p:txBody>
      </p:sp>
      <p:sp>
        <p:nvSpPr>
          <p:cNvPr id="8" name="TextBox 8"/>
          <p:cNvSpPr txBox="1"/>
          <p:nvPr/>
        </p:nvSpPr>
        <p:spPr>
          <a:xfrm>
            <a:off x="12452782" y="4071685"/>
            <a:ext cx="1034618" cy="355600"/>
          </a:xfrm>
          <a:prstGeom prst="rect">
            <a:avLst/>
          </a:prstGeom>
        </p:spPr>
        <p:txBody>
          <a:bodyPr wrap="square" lIns="0" tIns="0" rIns="0" bIns="0" rtlCol="0" anchor="t">
            <a:spAutoFit/>
          </a:bodyPr>
          <a:lstStyle/>
          <a:p>
            <a:pPr marL="0" lvl="0" indent="0" algn="ctr">
              <a:lnSpc>
                <a:spcPts val="2749"/>
              </a:lnSpc>
              <a:spcBef>
                <a:spcPct val="0"/>
              </a:spcBef>
            </a:pPr>
            <a:r>
              <a:rPr lang="en-US" sz="2499" b="1" spc="129" dirty="0">
                <a:solidFill>
                  <a:srgbClr val="3160D8"/>
                </a:solidFill>
                <a:latin typeface="Source Han Sans KR Bold"/>
                <a:ea typeface="Source Han Sans KR Bold"/>
                <a:cs typeface="Source Han Sans KR Bold"/>
                <a:sym typeface="Source Han Sans KR Bold"/>
              </a:rPr>
              <a:t>How?</a:t>
            </a:r>
          </a:p>
        </p:txBody>
      </p:sp>
      <p:sp>
        <p:nvSpPr>
          <p:cNvPr id="9" name="TextBox 9"/>
          <p:cNvSpPr txBox="1"/>
          <p:nvPr/>
        </p:nvSpPr>
        <p:spPr>
          <a:xfrm>
            <a:off x="2781827" y="4585769"/>
            <a:ext cx="4840468" cy="1123950"/>
          </a:xfrm>
          <a:prstGeom prst="rect">
            <a:avLst/>
          </a:prstGeom>
        </p:spPr>
        <p:txBody>
          <a:bodyPr lIns="0" tIns="0" rIns="0" bIns="0" rtlCol="0" anchor="t">
            <a:spAutoFit/>
          </a:bodyPr>
          <a:lstStyle/>
          <a:p>
            <a:pPr algn="l">
              <a:lnSpc>
                <a:spcPts val="3000"/>
              </a:lnSpc>
            </a:pPr>
            <a:r>
              <a:rPr lang="en-US" sz="2000" spc="104" dirty="0">
                <a:solidFill>
                  <a:srgbClr val="1F2427"/>
                </a:solidFill>
                <a:latin typeface="Source Han Sans KR"/>
                <a:ea typeface="Source Han Sans KR"/>
                <a:cs typeface="Source Han Sans KR"/>
                <a:sym typeface="Source Han Sans KR"/>
              </a:rPr>
              <a:t>Q. Why did you use clustering and regression together?</a:t>
            </a:r>
          </a:p>
          <a:p>
            <a:pPr marL="0" lvl="0" indent="0" algn="l">
              <a:lnSpc>
                <a:spcPts val="3000"/>
              </a:lnSpc>
              <a:spcBef>
                <a:spcPct val="0"/>
              </a:spcBef>
            </a:pPr>
            <a:endParaRPr lang="en-US" sz="2000" spc="104" dirty="0">
              <a:solidFill>
                <a:srgbClr val="1F2427"/>
              </a:solidFill>
              <a:latin typeface="Source Han Sans KR"/>
              <a:ea typeface="Source Han Sans KR"/>
              <a:cs typeface="Source Han Sans KR"/>
              <a:sym typeface="Source Han Sans KR"/>
            </a:endParaRPr>
          </a:p>
        </p:txBody>
      </p:sp>
      <p:sp>
        <p:nvSpPr>
          <p:cNvPr id="10" name="TextBox 10"/>
          <p:cNvSpPr txBox="1"/>
          <p:nvPr/>
        </p:nvSpPr>
        <p:spPr>
          <a:xfrm>
            <a:off x="10865745" y="4585769"/>
            <a:ext cx="4296623" cy="1123950"/>
          </a:xfrm>
          <a:prstGeom prst="rect">
            <a:avLst/>
          </a:prstGeom>
        </p:spPr>
        <p:txBody>
          <a:bodyPr lIns="0" tIns="0" rIns="0" bIns="0" rtlCol="0" anchor="t">
            <a:spAutoFit/>
          </a:bodyPr>
          <a:lstStyle/>
          <a:p>
            <a:pPr algn="l">
              <a:lnSpc>
                <a:spcPts val="3000"/>
              </a:lnSpc>
            </a:pPr>
            <a:r>
              <a:rPr lang="en-US" sz="2000" spc="104">
                <a:solidFill>
                  <a:srgbClr val="000000"/>
                </a:solidFill>
                <a:latin typeface="Source Han Sans KR"/>
                <a:ea typeface="Source Han Sans KR"/>
                <a:cs typeface="Source Han Sans KR"/>
                <a:sym typeface="Source Han Sans KR"/>
              </a:rPr>
              <a:t>Q. How did you use K-Means and LGBM Regressor?</a:t>
            </a:r>
          </a:p>
          <a:p>
            <a:pPr marL="0" lvl="0" indent="0" algn="l">
              <a:lnSpc>
                <a:spcPts val="3000"/>
              </a:lnSpc>
              <a:spcBef>
                <a:spcPct val="0"/>
              </a:spcBef>
            </a:pPr>
            <a:endParaRPr lang="en-US" sz="2000" spc="104">
              <a:solidFill>
                <a:srgbClr val="000000"/>
              </a:solidFill>
              <a:latin typeface="Source Han Sans KR"/>
              <a:ea typeface="Source Han Sans KR"/>
              <a:cs typeface="Source Han Sans KR"/>
              <a:sym typeface="Source Han Sans KR"/>
            </a:endParaRPr>
          </a:p>
        </p:txBody>
      </p:sp>
      <p:sp>
        <p:nvSpPr>
          <p:cNvPr id="11" name="TextBox 11"/>
          <p:cNvSpPr txBox="1"/>
          <p:nvPr/>
        </p:nvSpPr>
        <p:spPr>
          <a:xfrm>
            <a:off x="2600898" y="5652569"/>
            <a:ext cx="5202327" cy="1885950"/>
          </a:xfrm>
          <a:prstGeom prst="rect">
            <a:avLst/>
          </a:prstGeom>
        </p:spPr>
        <p:txBody>
          <a:bodyPr lIns="0" tIns="0" rIns="0" bIns="0" rtlCol="0" anchor="t">
            <a:spAutoFit/>
          </a:bodyPr>
          <a:lstStyle/>
          <a:p>
            <a:pPr marL="431801" lvl="1" indent="-215900" algn="l">
              <a:lnSpc>
                <a:spcPts val="3000"/>
              </a:lnSpc>
              <a:buFont typeface="Arial"/>
              <a:buChar char="•"/>
            </a:pPr>
            <a:r>
              <a:rPr lang="en-US" sz="2000" spc="104">
                <a:solidFill>
                  <a:srgbClr val="1F2427"/>
                </a:solidFill>
                <a:latin typeface="Source Han Sans KR"/>
                <a:ea typeface="Source Han Sans KR"/>
                <a:cs typeface="Source Han Sans KR"/>
                <a:sym typeface="Source Han Sans KR"/>
              </a:rPr>
              <a:t>Data heterogeneity handling, local prediction model creation, accuracy improvement, ease of interpretation, etc... </a:t>
            </a:r>
          </a:p>
          <a:p>
            <a:pPr marL="0" lvl="0" indent="0" algn="l">
              <a:lnSpc>
                <a:spcPts val="3000"/>
              </a:lnSpc>
              <a:spcBef>
                <a:spcPct val="0"/>
              </a:spcBef>
            </a:pPr>
            <a:endParaRPr lang="en-US" sz="2000" spc="104">
              <a:solidFill>
                <a:srgbClr val="1F2427"/>
              </a:solidFill>
              <a:latin typeface="Source Han Sans KR"/>
              <a:ea typeface="Source Han Sans KR"/>
              <a:cs typeface="Source Han Sans KR"/>
              <a:sym typeface="Source Han Sans KR"/>
            </a:endParaRPr>
          </a:p>
        </p:txBody>
      </p:sp>
      <p:sp>
        <p:nvSpPr>
          <p:cNvPr id="12" name="TextBox 12"/>
          <p:cNvSpPr txBox="1"/>
          <p:nvPr/>
        </p:nvSpPr>
        <p:spPr>
          <a:xfrm>
            <a:off x="10759187" y="5513035"/>
            <a:ext cx="4509738" cy="3028950"/>
          </a:xfrm>
          <a:prstGeom prst="rect">
            <a:avLst/>
          </a:prstGeom>
        </p:spPr>
        <p:txBody>
          <a:bodyPr lIns="0" tIns="0" rIns="0" bIns="0" rtlCol="0" anchor="t">
            <a:spAutoFit/>
          </a:bodyPr>
          <a:lstStyle/>
          <a:p>
            <a:pPr algn="l">
              <a:lnSpc>
                <a:spcPts val="3000"/>
              </a:lnSpc>
            </a:pPr>
            <a:r>
              <a:rPr lang="en-US" sz="2000" spc="104">
                <a:solidFill>
                  <a:srgbClr val="000000"/>
                </a:solidFill>
                <a:latin typeface="Source Han Sans KR"/>
                <a:ea typeface="Source Han Sans KR"/>
                <a:cs typeface="Source Han Sans KR"/>
                <a:sym typeface="Source Han Sans KR"/>
              </a:rPr>
              <a:t>K-means: use MinMaxScaler to normalize all features to [0, 1].</a:t>
            </a:r>
          </a:p>
          <a:p>
            <a:pPr algn="l">
              <a:lnSpc>
                <a:spcPts val="3000"/>
              </a:lnSpc>
            </a:pPr>
            <a:endParaRPr lang="en-US" sz="2000" spc="104">
              <a:solidFill>
                <a:srgbClr val="000000"/>
              </a:solidFill>
              <a:latin typeface="Source Han Sans KR"/>
              <a:ea typeface="Source Han Sans KR"/>
              <a:cs typeface="Source Han Sans KR"/>
              <a:sym typeface="Source Han Sans KR"/>
            </a:endParaRPr>
          </a:p>
          <a:p>
            <a:pPr marL="0" lvl="0" indent="0" algn="l">
              <a:lnSpc>
                <a:spcPts val="3000"/>
              </a:lnSpc>
              <a:spcBef>
                <a:spcPct val="0"/>
              </a:spcBef>
            </a:pPr>
            <a:r>
              <a:rPr lang="en-US" sz="2000" spc="104">
                <a:solidFill>
                  <a:srgbClr val="000000"/>
                </a:solidFill>
                <a:latin typeface="Source Han Sans KR"/>
                <a:ea typeface="Source Han Sans KR"/>
                <a:cs typeface="Source Han Sans KR"/>
                <a:sym typeface="Source Han Sans KR"/>
              </a:rPr>
              <a:t>LGBMRegressor : Divide the data into clusters, then split the training/validation data for each cluster using train_test_split().</a:t>
            </a:r>
          </a:p>
          <a:p>
            <a:pPr marL="0" lvl="0" indent="0" algn="l">
              <a:lnSpc>
                <a:spcPts val="3000"/>
              </a:lnSpc>
              <a:spcBef>
                <a:spcPct val="0"/>
              </a:spcBef>
            </a:pPr>
            <a:endParaRPr lang="en-US" sz="2000" spc="104">
              <a:solidFill>
                <a:srgbClr val="000000"/>
              </a:solidFill>
              <a:latin typeface="Source Han Sans KR"/>
              <a:ea typeface="Source Han Sans KR"/>
              <a:cs typeface="Source Han Sans KR"/>
              <a:sym typeface="Source Han Sans KR"/>
            </a:endParaRPr>
          </a:p>
        </p:txBody>
      </p:sp>
      <p:sp>
        <p:nvSpPr>
          <p:cNvPr id="13" name="TextBox 13"/>
          <p:cNvSpPr txBox="1"/>
          <p:nvPr/>
        </p:nvSpPr>
        <p:spPr>
          <a:xfrm>
            <a:off x="5291063" y="1847037"/>
            <a:ext cx="7705874" cy="565150"/>
          </a:xfrm>
          <a:prstGeom prst="rect">
            <a:avLst/>
          </a:prstGeom>
        </p:spPr>
        <p:txBody>
          <a:bodyPr lIns="0" tIns="0" rIns="0" bIns="0" rtlCol="0" anchor="t">
            <a:spAutoFit/>
          </a:bodyPr>
          <a:lstStyle/>
          <a:p>
            <a:pPr marL="0" lvl="0" indent="0" algn="ctr">
              <a:lnSpc>
                <a:spcPts val="4399"/>
              </a:lnSpc>
              <a:spcBef>
                <a:spcPct val="0"/>
              </a:spcBef>
            </a:pPr>
            <a:r>
              <a:rPr lang="en-US" sz="3999" b="1" spc="207">
                <a:solidFill>
                  <a:srgbClr val="1F2427"/>
                </a:solidFill>
                <a:latin typeface="Source Han Sans KR Bold"/>
                <a:ea typeface="Source Han Sans KR Bold"/>
                <a:cs typeface="Source Han Sans KR Bold"/>
                <a:sym typeface="Source Han Sans KR Bold"/>
              </a:rPr>
              <a:t>Use Clustering &amp; Regression</a:t>
            </a:r>
          </a:p>
        </p:txBody>
      </p:sp>
      <p:grpSp>
        <p:nvGrpSpPr>
          <p:cNvPr id="14" name="Group 14"/>
          <p:cNvGrpSpPr/>
          <p:nvPr/>
        </p:nvGrpSpPr>
        <p:grpSpPr>
          <a:xfrm>
            <a:off x="2419968" y="3252662"/>
            <a:ext cx="5564186" cy="5604538"/>
            <a:chOff x="0" y="-57150"/>
            <a:chExt cx="1465465" cy="1476092"/>
          </a:xfrm>
        </p:grpSpPr>
        <p:sp>
          <p:nvSpPr>
            <p:cNvPr id="15" name="Freeform 15"/>
            <p:cNvSpPr/>
            <p:nvPr/>
          </p:nvSpPr>
          <p:spPr>
            <a:xfrm>
              <a:off x="0" y="0"/>
              <a:ext cx="1465465" cy="1418942"/>
            </a:xfrm>
            <a:custGeom>
              <a:avLst/>
              <a:gdLst/>
              <a:ahLst/>
              <a:cxnLst/>
              <a:rect l="l" t="t" r="r" b="b"/>
              <a:pathLst>
                <a:path w="1465465" h="1418942">
                  <a:moveTo>
                    <a:pt x="0" y="0"/>
                  </a:moveTo>
                  <a:lnTo>
                    <a:pt x="1465465" y="0"/>
                  </a:lnTo>
                  <a:lnTo>
                    <a:pt x="1465465" y="1418942"/>
                  </a:lnTo>
                  <a:lnTo>
                    <a:pt x="0" y="1418942"/>
                  </a:lnTo>
                  <a:close/>
                </a:path>
              </a:pathLst>
            </a:custGeom>
            <a:solidFill>
              <a:srgbClr val="000000">
                <a:alpha val="0"/>
              </a:srgbClr>
            </a:solidFill>
            <a:ln w="114300" cap="sq">
              <a:solidFill>
                <a:srgbClr val="3160D8"/>
              </a:solidFill>
              <a:prstDash val="solid"/>
              <a:miter/>
            </a:ln>
          </p:spPr>
          <p:txBody>
            <a:bodyPr/>
            <a:lstStyle/>
            <a:p>
              <a:endParaRPr lang="ko-KR" altLang="en-US" dirty="0"/>
            </a:p>
          </p:txBody>
        </p:sp>
        <p:sp>
          <p:nvSpPr>
            <p:cNvPr id="16" name="TextBox 16"/>
            <p:cNvSpPr txBox="1"/>
            <p:nvPr/>
          </p:nvSpPr>
          <p:spPr>
            <a:xfrm>
              <a:off x="0" y="-57150"/>
              <a:ext cx="1465465" cy="1476092"/>
            </a:xfrm>
            <a:prstGeom prst="rect">
              <a:avLst/>
            </a:prstGeom>
          </p:spPr>
          <p:txBody>
            <a:bodyPr lIns="50800" tIns="50800" rIns="50800" bIns="50800" rtlCol="0" anchor="ctr"/>
            <a:lstStyle/>
            <a:p>
              <a:pPr algn="ctr">
                <a:lnSpc>
                  <a:spcPts val="3000"/>
                </a:lnSpc>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21548" y="1816687"/>
          <a:ext cx="11234343" cy="7807959"/>
        </p:xfrm>
        <a:graphic>
          <a:graphicData uri="http://schemas.openxmlformats.org/drawingml/2006/table">
            <a:tbl>
              <a:tblPr/>
              <a:tblGrid>
                <a:gridCol w="2387877">
                  <a:extLst>
                    <a:ext uri="{9D8B030D-6E8A-4147-A177-3AD203B41FA5}">
                      <a16:colId xmlns:a16="http://schemas.microsoft.com/office/drawing/2014/main" val="20000"/>
                    </a:ext>
                  </a:extLst>
                </a:gridCol>
                <a:gridCol w="5579000">
                  <a:extLst>
                    <a:ext uri="{9D8B030D-6E8A-4147-A177-3AD203B41FA5}">
                      <a16:colId xmlns:a16="http://schemas.microsoft.com/office/drawing/2014/main" val="20001"/>
                    </a:ext>
                  </a:extLst>
                </a:gridCol>
                <a:gridCol w="3267466">
                  <a:extLst>
                    <a:ext uri="{9D8B030D-6E8A-4147-A177-3AD203B41FA5}">
                      <a16:colId xmlns:a16="http://schemas.microsoft.com/office/drawing/2014/main" val="20002"/>
                    </a:ext>
                  </a:extLst>
                </a:gridCol>
              </a:tblGrid>
              <a:tr h="1206035">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item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Source Han Sans KR Bold"/>
                          <a:ea typeface="Source Han Sans KR Bold"/>
                          <a:cs typeface="Source Han Sans KR Bold"/>
                          <a:sym typeface="Source Han Sans KR Bold"/>
                        </a:rPr>
                        <a:t>Ours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Answer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60188">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Apply clustering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Create clusters with KMeans (n_clusters=3)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No clustering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67207">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Leveraging clusters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Split data by cluster ID and apply a separate regression model to each cluster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Treat your entire data as one model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60188">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Benefits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Learn complex patterns with cluster-specific models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Arimo"/>
                          <a:ea typeface="Arimo"/>
                          <a:cs typeface="Arimo"/>
                          <a:sym typeface="Arimo"/>
                        </a:rPr>
                        <a:t>Simple structure with full integration processing without splitting data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14341">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Cons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The number of clusters (n=3) needs to be specified in advance, and improper division can actually degrade performance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Possible performance degradation when data is heterogeneous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587827" y="606877"/>
            <a:ext cx="2771924" cy="438150"/>
          </a:xfrm>
          <a:prstGeom prst="rect">
            <a:avLst/>
          </a:prstGeom>
        </p:spPr>
        <p:txBody>
          <a:bodyPr lIns="0" tIns="0" rIns="0" bIns="0" rtlCol="0" anchor="t">
            <a:spAutoFit/>
          </a:bodyPr>
          <a:lstStyle/>
          <a:p>
            <a:pPr marL="0" lvl="0" indent="0" algn="l">
              <a:lnSpc>
                <a:spcPts val="3300"/>
              </a:lnSpc>
              <a:spcBef>
                <a:spcPct val="0"/>
              </a:spcBef>
            </a:pPr>
            <a:r>
              <a:rPr lang="en-US" sz="3000" b="1" spc="156">
                <a:solidFill>
                  <a:srgbClr val="3160D8"/>
                </a:solidFill>
                <a:latin typeface="Source Han Sans KR Bold"/>
                <a:ea typeface="Source Han Sans KR Bold"/>
                <a:cs typeface="Source Han Sans KR Bold"/>
                <a:sym typeface="Source Han Sans KR Bold"/>
              </a:rPr>
              <a:t>Data Analysis</a:t>
            </a:r>
          </a:p>
        </p:txBody>
      </p:sp>
      <p:sp>
        <p:nvSpPr>
          <p:cNvPr id="4" name="TextBox 4"/>
          <p:cNvSpPr txBox="1"/>
          <p:nvPr/>
        </p:nvSpPr>
        <p:spPr>
          <a:xfrm>
            <a:off x="4009138" y="765175"/>
            <a:ext cx="9959429" cy="565150"/>
          </a:xfrm>
          <a:prstGeom prst="rect">
            <a:avLst/>
          </a:prstGeom>
        </p:spPr>
        <p:txBody>
          <a:bodyPr lIns="0" tIns="0" rIns="0" bIns="0" rtlCol="0" anchor="t">
            <a:spAutoFit/>
          </a:bodyPr>
          <a:lstStyle/>
          <a:p>
            <a:pPr marL="0" lvl="0" indent="0" algn="ctr">
              <a:lnSpc>
                <a:spcPts val="4399"/>
              </a:lnSpc>
              <a:spcBef>
                <a:spcPct val="0"/>
              </a:spcBef>
            </a:pPr>
            <a:r>
              <a:rPr lang="en-US" sz="3999" b="1" spc="207">
                <a:solidFill>
                  <a:srgbClr val="3160D8"/>
                </a:solidFill>
                <a:latin typeface="Source Han Sans KR Bold"/>
                <a:ea typeface="Source Han Sans KR Bold"/>
                <a:cs typeface="Source Han Sans KR Bold"/>
                <a:sym typeface="Source Han Sans KR Bold"/>
              </a:rPr>
              <a:t>Comparison with another answers-1</a:t>
            </a:r>
          </a:p>
        </p:txBody>
      </p:sp>
      <p:sp>
        <p:nvSpPr>
          <p:cNvPr id="5" name="TextBox 5"/>
          <p:cNvSpPr txBox="1"/>
          <p:nvPr/>
        </p:nvSpPr>
        <p:spPr>
          <a:xfrm>
            <a:off x="405941" y="4921824"/>
            <a:ext cx="5192848" cy="1492910"/>
          </a:xfrm>
          <a:prstGeom prst="rect">
            <a:avLst/>
          </a:prstGeom>
        </p:spPr>
        <p:txBody>
          <a:bodyPr lIns="0" tIns="0" rIns="0" bIns="0" rtlCol="0" anchor="t">
            <a:spAutoFit/>
          </a:bodyPr>
          <a:lstStyle/>
          <a:p>
            <a:pPr algn="l">
              <a:lnSpc>
                <a:spcPts val="6098"/>
              </a:lnSpc>
            </a:pPr>
            <a:r>
              <a:rPr lang="en-US" sz="4065" spc="211">
                <a:solidFill>
                  <a:srgbClr val="3160D8"/>
                </a:solidFill>
                <a:latin typeface="Source Han Sans KR"/>
                <a:ea typeface="Source Han Sans KR"/>
                <a:cs typeface="Source Han Sans KR"/>
                <a:sym typeface="Source Han Sans KR"/>
              </a:rPr>
              <a:t>Compare </a:t>
            </a:r>
          </a:p>
          <a:p>
            <a:pPr marL="0" lvl="0" indent="0" algn="l">
              <a:lnSpc>
                <a:spcPts val="6098"/>
              </a:lnSpc>
              <a:spcBef>
                <a:spcPct val="0"/>
              </a:spcBef>
            </a:pPr>
            <a:r>
              <a:rPr lang="en-US" sz="4065" b="1" spc="211">
                <a:solidFill>
                  <a:srgbClr val="3160D8"/>
                </a:solidFill>
                <a:latin typeface="Source Han Sans KR Bold"/>
                <a:ea typeface="Source Han Sans KR Bold"/>
                <a:cs typeface="Source Han Sans KR Bold"/>
                <a:sym typeface="Source Han Sans KR Bold"/>
              </a:rPr>
              <a:t>clustering</a:t>
            </a:r>
            <a:r>
              <a:rPr lang="en-US" sz="4065" spc="211">
                <a:solidFill>
                  <a:srgbClr val="3160D8"/>
                </a:solidFill>
                <a:latin typeface="Source Han Sans KR"/>
                <a:ea typeface="Source Han Sans KR"/>
                <a:cs typeface="Source Han Sans KR"/>
                <a:sym typeface="Source Han Sans KR"/>
              </a:rPr>
              <a:t> aspects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930647" y="1823671"/>
          <a:ext cx="12107047" cy="7849866"/>
        </p:xfrm>
        <a:graphic>
          <a:graphicData uri="http://schemas.openxmlformats.org/drawingml/2006/table">
            <a:tbl>
              <a:tblPr/>
              <a:tblGrid>
                <a:gridCol w="2679111">
                  <a:extLst>
                    <a:ext uri="{9D8B030D-6E8A-4147-A177-3AD203B41FA5}">
                      <a16:colId xmlns:a16="http://schemas.microsoft.com/office/drawing/2014/main" val="20000"/>
                    </a:ext>
                  </a:extLst>
                </a:gridCol>
                <a:gridCol w="5577632">
                  <a:extLst>
                    <a:ext uri="{9D8B030D-6E8A-4147-A177-3AD203B41FA5}">
                      <a16:colId xmlns:a16="http://schemas.microsoft.com/office/drawing/2014/main" val="20001"/>
                    </a:ext>
                  </a:extLst>
                </a:gridCol>
                <a:gridCol w="3850304">
                  <a:extLst>
                    <a:ext uri="{9D8B030D-6E8A-4147-A177-3AD203B41FA5}">
                      <a16:colId xmlns:a16="http://schemas.microsoft.com/office/drawing/2014/main" val="20002"/>
                    </a:ext>
                  </a:extLst>
                </a:gridCol>
              </a:tblGrid>
              <a:tr h="1206003">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item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Source Han Sans KR Bold"/>
                          <a:ea typeface="Source Han Sans KR Bold"/>
                          <a:cs typeface="Source Han Sans KR Bold"/>
                          <a:sym typeface="Source Han Sans KR Bold"/>
                        </a:rPr>
                        <a:t>Ours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Answer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60147">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Model Type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LGBMRegressor (based on LightGBM)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GradientBoostingRegressor (based on sklearn)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67166">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Number of models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As many individual models as there are clusters (3)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Single model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67166">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How you learn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Train_test_split per cluster and then train separately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Arimo"/>
                          <a:ea typeface="Arimo"/>
                          <a:cs typeface="Arimo"/>
                          <a:sym typeface="Arimo"/>
                        </a:rPr>
                        <a:t>Pipeline training on full data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49384">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Hyperparameters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n_estimators=1000, learning_rate=0.01, etc. (conservative learning)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n_estimators=100, learning_rate=0.15 (aggressive learning)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3"/>
          <p:cNvSpPr txBox="1"/>
          <p:nvPr/>
        </p:nvSpPr>
        <p:spPr>
          <a:xfrm>
            <a:off x="587827" y="606877"/>
            <a:ext cx="2771924" cy="438150"/>
          </a:xfrm>
          <a:prstGeom prst="rect">
            <a:avLst/>
          </a:prstGeom>
        </p:spPr>
        <p:txBody>
          <a:bodyPr lIns="0" tIns="0" rIns="0" bIns="0" rtlCol="0" anchor="t">
            <a:spAutoFit/>
          </a:bodyPr>
          <a:lstStyle/>
          <a:p>
            <a:pPr marL="0" lvl="0" indent="0" algn="l">
              <a:lnSpc>
                <a:spcPts val="3300"/>
              </a:lnSpc>
              <a:spcBef>
                <a:spcPct val="0"/>
              </a:spcBef>
            </a:pPr>
            <a:r>
              <a:rPr lang="en-US" sz="3000" b="1" spc="156">
                <a:solidFill>
                  <a:srgbClr val="3160D8"/>
                </a:solidFill>
                <a:latin typeface="Source Han Sans KR Bold"/>
                <a:ea typeface="Source Han Sans KR Bold"/>
                <a:cs typeface="Source Han Sans KR Bold"/>
                <a:sym typeface="Source Han Sans KR Bold"/>
              </a:rPr>
              <a:t>Data Analysis</a:t>
            </a:r>
          </a:p>
        </p:txBody>
      </p:sp>
      <p:sp>
        <p:nvSpPr>
          <p:cNvPr id="4" name="TextBox 4"/>
          <p:cNvSpPr txBox="1"/>
          <p:nvPr/>
        </p:nvSpPr>
        <p:spPr>
          <a:xfrm>
            <a:off x="4009138" y="765175"/>
            <a:ext cx="9959429" cy="565150"/>
          </a:xfrm>
          <a:prstGeom prst="rect">
            <a:avLst/>
          </a:prstGeom>
        </p:spPr>
        <p:txBody>
          <a:bodyPr lIns="0" tIns="0" rIns="0" bIns="0" rtlCol="0" anchor="t">
            <a:spAutoFit/>
          </a:bodyPr>
          <a:lstStyle/>
          <a:p>
            <a:pPr marL="0" lvl="0" indent="0" algn="ctr">
              <a:lnSpc>
                <a:spcPts val="4399"/>
              </a:lnSpc>
              <a:spcBef>
                <a:spcPct val="0"/>
              </a:spcBef>
            </a:pPr>
            <a:r>
              <a:rPr lang="en-US" sz="3999" b="1" spc="207">
                <a:solidFill>
                  <a:srgbClr val="3160D8"/>
                </a:solidFill>
                <a:latin typeface="Source Han Sans KR Bold"/>
                <a:ea typeface="Source Han Sans KR Bold"/>
                <a:cs typeface="Source Han Sans KR Bold"/>
                <a:sym typeface="Source Han Sans KR Bold"/>
              </a:rPr>
              <a:t>Comparison with another answers-2</a:t>
            </a:r>
          </a:p>
        </p:txBody>
      </p:sp>
      <p:sp>
        <p:nvSpPr>
          <p:cNvPr id="5" name="TextBox 5"/>
          <p:cNvSpPr txBox="1"/>
          <p:nvPr/>
        </p:nvSpPr>
        <p:spPr>
          <a:xfrm>
            <a:off x="587827" y="4921824"/>
            <a:ext cx="5483750" cy="1492910"/>
          </a:xfrm>
          <a:prstGeom prst="rect">
            <a:avLst/>
          </a:prstGeom>
        </p:spPr>
        <p:txBody>
          <a:bodyPr lIns="0" tIns="0" rIns="0" bIns="0" rtlCol="0" anchor="t">
            <a:spAutoFit/>
          </a:bodyPr>
          <a:lstStyle/>
          <a:p>
            <a:pPr algn="l">
              <a:lnSpc>
                <a:spcPts val="6098"/>
              </a:lnSpc>
            </a:pPr>
            <a:r>
              <a:rPr lang="en-US" sz="4065" spc="211">
                <a:solidFill>
                  <a:srgbClr val="3160D8"/>
                </a:solidFill>
                <a:latin typeface="Source Han Sans KR"/>
                <a:ea typeface="Source Han Sans KR"/>
                <a:cs typeface="Source Han Sans KR"/>
                <a:sym typeface="Source Han Sans KR"/>
              </a:rPr>
              <a:t>Compare </a:t>
            </a:r>
          </a:p>
          <a:p>
            <a:pPr marL="0" lvl="0" indent="0" algn="l">
              <a:lnSpc>
                <a:spcPts val="6098"/>
              </a:lnSpc>
              <a:spcBef>
                <a:spcPct val="0"/>
              </a:spcBef>
            </a:pPr>
            <a:r>
              <a:rPr lang="en-US" sz="4065" b="1" spc="211">
                <a:solidFill>
                  <a:srgbClr val="3160D8"/>
                </a:solidFill>
                <a:latin typeface="Source Han Sans KR Bold"/>
                <a:ea typeface="Source Han Sans KR Bold"/>
                <a:cs typeface="Source Han Sans KR Bold"/>
                <a:sym typeface="Source Han Sans KR Bold"/>
              </a:rPr>
              <a:t>Regression</a:t>
            </a:r>
            <a:r>
              <a:rPr lang="en-US" sz="4065" spc="211">
                <a:solidFill>
                  <a:srgbClr val="3160D8"/>
                </a:solidFill>
                <a:latin typeface="Source Han Sans KR"/>
                <a:ea typeface="Source Han Sans KR"/>
                <a:cs typeface="Source Han Sans KR"/>
                <a:sym typeface="Source Han Sans KR"/>
              </a:rPr>
              <a:t> aspects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046667" y="5230459"/>
            <a:ext cx="580922" cy="2219325"/>
          </a:xfrm>
          <a:prstGeom prst="rect">
            <a:avLst/>
          </a:prstGeom>
        </p:spPr>
        <p:txBody>
          <a:bodyPr lIns="0" tIns="0" rIns="0" bIns="0" rtlCol="0" anchor="t">
            <a:spAutoFit/>
          </a:bodyPr>
          <a:lstStyle/>
          <a:p>
            <a:pPr algn="l">
              <a:lnSpc>
                <a:spcPts val="6000"/>
              </a:lnSpc>
            </a:pPr>
            <a:r>
              <a:rPr lang="en-US" sz="3000" b="1" spc="156">
                <a:solidFill>
                  <a:srgbClr val="1F2427"/>
                </a:solidFill>
                <a:latin typeface="Source Han Sans KR Bold"/>
                <a:ea typeface="Source Han Sans KR Bold"/>
                <a:cs typeface="Source Han Sans KR Bold"/>
                <a:sym typeface="Source Han Sans KR Bold"/>
              </a:rPr>
              <a:t>04</a:t>
            </a:r>
          </a:p>
          <a:p>
            <a:pPr algn="l">
              <a:lnSpc>
                <a:spcPts val="6000"/>
              </a:lnSpc>
            </a:pPr>
            <a:r>
              <a:rPr lang="en-US" sz="3000" b="1" spc="156">
                <a:solidFill>
                  <a:srgbClr val="1F2427"/>
                </a:solidFill>
                <a:latin typeface="Source Han Sans KR Bold"/>
                <a:ea typeface="Source Han Sans KR Bold"/>
                <a:cs typeface="Source Han Sans KR Bold"/>
                <a:sym typeface="Source Han Sans KR Bold"/>
              </a:rPr>
              <a:t>05</a:t>
            </a:r>
          </a:p>
          <a:p>
            <a:pPr algn="l">
              <a:lnSpc>
                <a:spcPts val="6000"/>
              </a:lnSpc>
            </a:pPr>
            <a:r>
              <a:rPr lang="en-US" sz="3000" b="1" spc="156">
                <a:solidFill>
                  <a:srgbClr val="1F2427"/>
                </a:solidFill>
                <a:latin typeface="Source Han Sans KR Bold"/>
                <a:ea typeface="Source Han Sans KR Bold"/>
                <a:cs typeface="Source Han Sans KR Bold"/>
                <a:sym typeface="Source Han Sans KR Bold"/>
              </a:rPr>
              <a:t>06</a:t>
            </a:r>
          </a:p>
        </p:txBody>
      </p:sp>
      <p:sp>
        <p:nvSpPr>
          <p:cNvPr id="3" name="TextBox 3"/>
          <p:cNvSpPr txBox="1"/>
          <p:nvPr/>
        </p:nvSpPr>
        <p:spPr>
          <a:xfrm>
            <a:off x="2754434" y="5230459"/>
            <a:ext cx="630234" cy="2219325"/>
          </a:xfrm>
          <a:prstGeom prst="rect">
            <a:avLst/>
          </a:prstGeom>
        </p:spPr>
        <p:txBody>
          <a:bodyPr lIns="0" tIns="0" rIns="0" bIns="0" rtlCol="0" anchor="t">
            <a:spAutoFit/>
          </a:bodyPr>
          <a:lstStyle/>
          <a:p>
            <a:pPr algn="l">
              <a:lnSpc>
                <a:spcPts val="6000"/>
              </a:lnSpc>
            </a:pPr>
            <a:r>
              <a:rPr lang="en-US" sz="3000" b="1" spc="156">
                <a:solidFill>
                  <a:srgbClr val="1F2427"/>
                </a:solidFill>
                <a:latin typeface="Source Han Sans KR Bold"/>
                <a:ea typeface="Source Han Sans KR Bold"/>
                <a:cs typeface="Source Han Sans KR Bold"/>
                <a:sym typeface="Source Han Sans KR Bold"/>
              </a:rPr>
              <a:t>01</a:t>
            </a:r>
          </a:p>
          <a:p>
            <a:pPr algn="l">
              <a:lnSpc>
                <a:spcPts val="6000"/>
              </a:lnSpc>
            </a:pPr>
            <a:r>
              <a:rPr lang="en-US" sz="3000" b="1" spc="156">
                <a:solidFill>
                  <a:srgbClr val="1F2427"/>
                </a:solidFill>
                <a:latin typeface="Source Han Sans KR Bold"/>
                <a:ea typeface="Source Han Sans KR Bold"/>
                <a:cs typeface="Source Han Sans KR Bold"/>
                <a:sym typeface="Source Han Sans KR Bold"/>
              </a:rPr>
              <a:t>02</a:t>
            </a:r>
          </a:p>
          <a:p>
            <a:pPr algn="l">
              <a:lnSpc>
                <a:spcPts val="6000"/>
              </a:lnSpc>
            </a:pPr>
            <a:r>
              <a:rPr lang="en-US" sz="3000" b="1" spc="156">
                <a:solidFill>
                  <a:srgbClr val="1F2427"/>
                </a:solidFill>
                <a:latin typeface="Source Han Sans KR Bold"/>
                <a:ea typeface="Source Han Sans KR Bold"/>
                <a:cs typeface="Source Han Sans KR Bold"/>
                <a:sym typeface="Source Han Sans KR Bold"/>
              </a:rPr>
              <a:t>03</a:t>
            </a:r>
          </a:p>
        </p:txBody>
      </p:sp>
      <p:sp>
        <p:nvSpPr>
          <p:cNvPr id="4" name="TextBox 4"/>
          <p:cNvSpPr txBox="1"/>
          <p:nvPr/>
        </p:nvSpPr>
        <p:spPr>
          <a:xfrm>
            <a:off x="3611204" y="5233760"/>
            <a:ext cx="5487798" cy="2219325"/>
          </a:xfrm>
          <a:prstGeom prst="rect">
            <a:avLst/>
          </a:prstGeom>
        </p:spPr>
        <p:txBody>
          <a:bodyPr lIns="0" tIns="0" rIns="0" bIns="0" rtlCol="0" anchor="t">
            <a:spAutoFit/>
          </a:bodyPr>
          <a:lstStyle/>
          <a:p>
            <a:pPr algn="l">
              <a:lnSpc>
                <a:spcPts val="6000"/>
              </a:lnSpc>
            </a:pPr>
            <a:r>
              <a:rPr lang="en-US" sz="3000" spc="156">
                <a:solidFill>
                  <a:srgbClr val="1F2427"/>
                </a:solidFill>
                <a:latin typeface="Source Han Sans KR"/>
                <a:ea typeface="Source Han Sans KR"/>
                <a:cs typeface="Source Han Sans KR"/>
                <a:sym typeface="Source Han Sans KR"/>
              </a:rPr>
              <a:t>PROJECT OVERVIEW</a:t>
            </a:r>
          </a:p>
          <a:p>
            <a:pPr algn="l">
              <a:lnSpc>
                <a:spcPts val="6000"/>
              </a:lnSpc>
            </a:pPr>
            <a:r>
              <a:rPr lang="en-US" sz="3000" spc="156">
                <a:solidFill>
                  <a:srgbClr val="1F2427"/>
                </a:solidFill>
                <a:latin typeface="Source Han Sans KR"/>
                <a:ea typeface="Source Han Sans KR"/>
                <a:cs typeface="Source Han Sans KR"/>
                <a:sym typeface="Source Han Sans KR"/>
              </a:rPr>
              <a:t>DATASET INSPECTION</a:t>
            </a:r>
          </a:p>
          <a:p>
            <a:pPr algn="l">
              <a:lnSpc>
                <a:spcPts val="6000"/>
              </a:lnSpc>
            </a:pPr>
            <a:r>
              <a:rPr lang="en-US" sz="3000" spc="156">
                <a:solidFill>
                  <a:srgbClr val="1F2427"/>
                </a:solidFill>
                <a:latin typeface="Source Han Sans KR"/>
                <a:ea typeface="Source Han Sans KR"/>
                <a:cs typeface="Source Han Sans KR"/>
                <a:sym typeface="Source Han Sans KR"/>
              </a:rPr>
              <a:t>DATA PREPARATION</a:t>
            </a:r>
          </a:p>
        </p:txBody>
      </p:sp>
      <p:sp>
        <p:nvSpPr>
          <p:cNvPr id="5" name="TextBox 5"/>
          <p:cNvSpPr txBox="1"/>
          <p:nvPr/>
        </p:nvSpPr>
        <p:spPr>
          <a:xfrm>
            <a:off x="10018113" y="5233760"/>
            <a:ext cx="8400654" cy="2219325"/>
          </a:xfrm>
          <a:prstGeom prst="rect">
            <a:avLst/>
          </a:prstGeom>
        </p:spPr>
        <p:txBody>
          <a:bodyPr lIns="0" tIns="0" rIns="0" bIns="0" rtlCol="0" anchor="t">
            <a:spAutoFit/>
          </a:bodyPr>
          <a:lstStyle/>
          <a:p>
            <a:pPr algn="l">
              <a:lnSpc>
                <a:spcPts val="6000"/>
              </a:lnSpc>
            </a:pPr>
            <a:r>
              <a:rPr lang="en-US" sz="3000" spc="156">
                <a:solidFill>
                  <a:srgbClr val="1F2427"/>
                </a:solidFill>
                <a:latin typeface="Source Han Sans KR"/>
                <a:ea typeface="Source Han Sans KR"/>
                <a:cs typeface="Source Han Sans KR"/>
                <a:sym typeface="Source Han Sans KR"/>
              </a:rPr>
              <a:t>ANALYSIS</a:t>
            </a:r>
          </a:p>
          <a:p>
            <a:pPr algn="l">
              <a:lnSpc>
                <a:spcPts val="6000"/>
              </a:lnSpc>
            </a:pPr>
            <a:r>
              <a:rPr lang="en-US" sz="3000" spc="156">
                <a:solidFill>
                  <a:srgbClr val="1F2427"/>
                </a:solidFill>
                <a:latin typeface="Source Han Sans KR"/>
                <a:ea typeface="Source Han Sans KR"/>
                <a:cs typeface="Source Han Sans KR"/>
                <a:sym typeface="Source Han Sans KR"/>
              </a:rPr>
              <a:t>EVALUATION</a:t>
            </a:r>
          </a:p>
          <a:p>
            <a:pPr algn="l">
              <a:lnSpc>
                <a:spcPts val="6000"/>
              </a:lnSpc>
            </a:pPr>
            <a:r>
              <a:rPr lang="en-US" sz="3000" spc="156">
                <a:solidFill>
                  <a:srgbClr val="1F2427"/>
                </a:solidFill>
                <a:latin typeface="Source Han Sans KR"/>
                <a:ea typeface="Source Han Sans KR"/>
                <a:cs typeface="Source Han Sans KR"/>
                <a:sym typeface="Source Han Sans KR"/>
              </a:rPr>
              <a:t>TEAM ROLES &amp; LESSONS LEARNED</a:t>
            </a:r>
          </a:p>
        </p:txBody>
      </p:sp>
      <p:grpSp>
        <p:nvGrpSpPr>
          <p:cNvPr id="6" name="Group 6"/>
          <p:cNvGrpSpPr/>
          <p:nvPr/>
        </p:nvGrpSpPr>
        <p:grpSpPr>
          <a:xfrm>
            <a:off x="2754434" y="2727538"/>
            <a:ext cx="12779132" cy="1144280"/>
            <a:chOff x="0" y="0"/>
            <a:chExt cx="3365697" cy="301374"/>
          </a:xfrm>
        </p:grpSpPr>
        <p:sp>
          <p:nvSpPr>
            <p:cNvPr id="7" name="Freeform 7"/>
            <p:cNvSpPr/>
            <p:nvPr/>
          </p:nvSpPr>
          <p:spPr>
            <a:xfrm>
              <a:off x="0" y="0"/>
              <a:ext cx="3365697" cy="301374"/>
            </a:xfrm>
            <a:custGeom>
              <a:avLst/>
              <a:gdLst/>
              <a:ahLst/>
              <a:cxnLst/>
              <a:rect l="l" t="t" r="r" b="b"/>
              <a:pathLst>
                <a:path w="3365697" h="301374">
                  <a:moveTo>
                    <a:pt x="18175" y="0"/>
                  </a:moveTo>
                  <a:lnTo>
                    <a:pt x="3347522" y="0"/>
                  </a:lnTo>
                  <a:cubicBezTo>
                    <a:pt x="3352343" y="0"/>
                    <a:pt x="3356966" y="1915"/>
                    <a:pt x="3360374" y="5323"/>
                  </a:cubicBezTo>
                  <a:cubicBezTo>
                    <a:pt x="3363782" y="8732"/>
                    <a:pt x="3365697" y="13355"/>
                    <a:pt x="3365697" y="18175"/>
                  </a:cubicBezTo>
                  <a:lnTo>
                    <a:pt x="3365697" y="283199"/>
                  </a:lnTo>
                  <a:cubicBezTo>
                    <a:pt x="3365697" y="293237"/>
                    <a:pt x="3357560" y="301374"/>
                    <a:pt x="3347522" y="301374"/>
                  </a:cubicBezTo>
                  <a:lnTo>
                    <a:pt x="18175" y="301374"/>
                  </a:lnTo>
                  <a:cubicBezTo>
                    <a:pt x="8137" y="301374"/>
                    <a:pt x="0" y="293237"/>
                    <a:pt x="0" y="283199"/>
                  </a:cubicBezTo>
                  <a:lnTo>
                    <a:pt x="0" y="18175"/>
                  </a:lnTo>
                  <a:cubicBezTo>
                    <a:pt x="0" y="8137"/>
                    <a:pt x="8137" y="0"/>
                    <a:pt x="18175" y="0"/>
                  </a:cubicBezTo>
                  <a:close/>
                </a:path>
              </a:pathLst>
            </a:custGeom>
            <a:solidFill>
              <a:srgbClr val="3160D8"/>
            </a:solidFill>
          </p:spPr>
          <p:txBody>
            <a:bodyPr/>
            <a:lstStyle/>
            <a:p>
              <a:endParaRPr lang="ko-KR" altLang="en-US"/>
            </a:p>
          </p:txBody>
        </p:sp>
        <p:sp>
          <p:nvSpPr>
            <p:cNvPr id="8" name="TextBox 8"/>
            <p:cNvSpPr txBox="1"/>
            <p:nvPr/>
          </p:nvSpPr>
          <p:spPr>
            <a:xfrm>
              <a:off x="0" y="-57150"/>
              <a:ext cx="3365697" cy="358524"/>
            </a:xfrm>
            <a:prstGeom prst="rect">
              <a:avLst/>
            </a:prstGeom>
          </p:spPr>
          <p:txBody>
            <a:bodyPr lIns="50800" tIns="50800" rIns="50800" bIns="50800" rtlCol="0" anchor="ctr"/>
            <a:lstStyle/>
            <a:p>
              <a:pPr algn="ctr">
                <a:lnSpc>
                  <a:spcPts val="3000"/>
                </a:lnSpc>
              </a:pPr>
              <a:endParaRPr/>
            </a:p>
          </p:txBody>
        </p:sp>
      </p:grpSp>
      <p:sp>
        <p:nvSpPr>
          <p:cNvPr id="9" name="TextBox 9"/>
          <p:cNvSpPr txBox="1"/>
          <p:nvPr/>
        </p:nvSpPr>
        <p:spPr>
          <a:xfrm>
            <a:off x="7725486" y="3072665"/>
            <a:ext cx="2837027" cy="492125"/>
          </a:xfrm>
          <a:prstGeom prst="rect">
            <a:avLst/>
          </a:prstGeom>
        </p:spPr>
        <p:txBody>
          <a:bodyPr lIns="0" tIns="0" rIns="0" bIns="0" rtlCol="0" anchor="t">
            <a:spAutoFit/>
          </a:bodyPr>
          <a:lstStyle/>
          <a:p>
            <a:pPr algn="ctr">
              <a:lnSpc>
                <a:spcPts val="3850"/>
              </a:lnSpc>
              <a:spcBef>
                <a:spcPct val="0"/>
              </a:spcBef>
            </a:pPr>
            <a:r>
              <a:rPr lang="en-US" sz="3500" b="1" spc="182">
                <a:solidFill>
                  <a:srgbClr val="FFFFFF"/>
                </a:solidFill>
                <a:latin typeface="Source Han Sans KR Bold"/>
                <a:ea typeface="Source Han Sans KR Bold"/>
                <a:cs typeface="Source Han Sans KR Bold"/>
                <a:sym typeface="Source Han Sans KR Bold"/>
              </a:rPr>
              <a:t>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662508"/>
            <a:ext cx="6990773" cy="4714008"/>
          </a:xfrm>
          <a:custGeom>
            <a:avLst/>
            <a:gdLst/>
            <a:ahLst/>
            <a:cxnLst/>
            <a:rect l="l" t="t" r="r" b="b"/>
            <a:pathLst>
              <a:path w="6990773" h="4714008">
                <a:moveTo>
                  <a:pt x="0" y="0"/>
                </a:moveTo>
                <a:lnTo>
                  <a:pt x="6990773" y="0"/>
                </a:lnTo>
                <a:lnTo>
                  <a:pt x="6990773" y="4714008"/>
                </a:lnTo>
                <a:lnTo>
                  <a:pt x="0" y="4714008"/>
                </a:lnTo>
                <a:lnTo>
                  <a:pt x="0" y="0"/>
                </a:lnTo>
                <a:close/>
              </a:path>
            </a:pathLst>
          </a:custGeom>
          <a:blipFill>
            <a:blip r:embed="rId2"/>
            <a:stretch>
              <a:fillRect/>
            </a:stretch>
          </a:blipFill>
        </p:spPr>
        <p:txBody>
          <a:bodyPr/>
          <a:lstStyle/>
          <a:p>
            <a:endParaRPr lang="ko-KR" altLang="en-US"/>
          </a:p>
        </p:txBody>
      </p:sp>
      <p:sp>
        <p:nvSpPr>
          <p:cNvPr id="3" name="TextBox 3"/>
          <p:cNvSpPr txBox="1"/>
          <p:nvPr/>
        </p:nvSpPr>
        <p:spPr>
          <a:xfrm>
            <a:off x="587827" y="606877"/>
            <a:ext cx="2771924" cy="438150"/>
          </a:xfrm>
          <a:prstGeom prst="rect">
            <a:avLst/>
          </a:prstGeom>
        </p:spPr>
        <p:txBody>
          <a:bodyPr lIns="0" tIns="0" rIns="0" bIns="0" rtlCol="0" anchor="t">
            <a:spAutoFit/>
          </a:bodyPr>
          <a:lstStyle/>
          <a:p>
            <a:pPr marL="0" lvl="0" indent="0" algn="l">
              <a:lnSpc>
                <a:spcPts val="3300"/>
              </a:lnSpc>
              <a:spcBef>
                <a:spcPct val="0"/>
              </a:spcBef>
            </a:pPr>
            <a:r>
              <a:rPr lang="en-US" sz="3000" b="1" spc="156">
                <a:solidFill>
                  <a:srgbClr val="3160D8"/>
                </a:solidFill>
                <a:latin typeface="Source Han Sans KR Bold"/>
                <a:ea typeface="Source Han Sans KR Bold"/>
                <a:cs typeface="Source Han Sans KR Bold"/>
                <a:sym typeface="Source Han Sans KR Bold"/>
              </a:rPr>
              <a:t>Data Analysis</a:t>
            </a:r>
          </a:p>
        </p:txBody>
      </p:sp>
      <p:sp>
        <p:nvSpPr>
          <p:cNvPr id="4" name="TextBox 4"/>
          <p:cNvSpPr txBox="1"/>
          <p:nvPr/>
        </p:nvSpPr>
        <p:spPr>
          <a:xfrm>
            <a:off x="6974012" y="1662746"/>
            <a:ext cx="4339977" cy="565150"/>
          </a:xfrm>
          <a:prstGeom prst="rect">
            <a:avLst/>
          </a:prstGeom>
        </p:spPr>
        <p:txBody>
          <a:bodyPr lIns="0" tIns="0" rIns="0" bIns="0" rtlCol="0" anchor="t">
            <a:spAutoFit/>
          </a:bodyPr>
          <a:lstStyle/>
          <a:p>
            <a:pPr marL="0" lvl="0" indent="0" algn="ctr">
              <a:lnSpc>
                <a:spcPts val="4399"/>
              </a:lnSpc>
              <a:spcBef>
                <a:spcPct val="0"/>
              </a:spcBef>
            </a:pPr>
            <a:r>
              <a:rPr lang="en-US" sz="3999" b="1" spc="207">
                <a:solidFill>
                  <a:srgbClr val="3160D8"/>
                </a:solidFill>
                <a:latin typeface="Source Han Sans KR Bold"/>
                <a:ea typeface="Source Han Sans KR Bold"/>
                <a:cs typeface="Source Han Sans KR Bold"/>
                <a:sym typeface="Source Han Sans KR Bold"/>
              </a:rPr>
              <a:t>Graph Analytics</a:t>
            </a:r>
          </a:p>
        </p:txBody>
      </p:sp>
      <p:sp>
        <p:nvSpPr>
          <p:cNvPr id="5" name="TextBox 5"/>
          <p:cNvSpPr txBox="1"/>
          <p:nvPr/>
        </p:nvSpPr>
        <p:spPr>
          <a:xfrm>
            <a:off x="9144000" y="3194116"/>
            <a:ext cx="7066374" cy="5573859"/>
          </a:xfrm>
          <a:prstGeom prst="rect">
            <a:avLst/>
          </a:prstGeom>
        </p:spPr>
        <p:txBody>
          <a:bodyPr lIns="0" tIns="0" rIns="0" bIns="0" rtlCol="0" anchor="t">
            <a:spAutoFit/>
          </a:bodyPr>
          <a:lstStyle/>
          <a:p>
            <a:pPr algn="l">
              <a:lnSpc>
                <a:spcPts val="3681"/>
              </a:lnSpc>
            </a:pPr>
            <a:r>
              <a:rPr lang="en-US" sz="2454" spc="127">
                <a:solidFill>
                  <a:srgbClr val="1F2427"/>
                </a:solidFill>
                <a:latin typeface="Source Han Sans KR"/>
                <a:ea typeface="Source Han Sans KR"/>
                <a:cs typeface="Source Han Sans KR"/>
                <a:sym typeface="Source Han Sans KR"/>
              </a:rPr>
              <a:t>What the graph tells us about each cluster </a:t>
            </a:r>
          </a:p>
          <a:p>
            <a:pPr marL="529924" lvl="1" indent="-264962" algn="l">
              <a:lnSpc>
                <a:spcPts val="3681"/>
              </a:lnSpc>
              <a:buFont typeface="Arial"/>
              <a:buChar char="•"/>
            </a:pPr>
            <a:r>
              <a:rPr lang="en-US" sz="2454" spc="127">
                <a:solidFill>
                  <a:srgbClr val="1F2427"/>
                </a:solidFill>
                <a:latin typeface="Source Han Sans KR"/>
                <a:ea typeface="Source Han Sans KR"/>
                <a:cs typeface="Source Han Sans KR"/>
                <a:sym typeface="Source Han Sans KR"/>
              </a:rPr>
              <a:t>Cluster 0 or 1 (more likely to be the center cluster) : Predicted values concentrated in the 40-50 kg range → representative of the central tendency of the overall data</a:t>
            </a:r>
          </a:p>
          <a:p>
            <a:pPr algn="l">
              <a:lnSpc>
                <a:spcPts val="3681"/>
              </a:lnSpc>
            </a:pPr>
            <a:endParaRPr lang="en-US" sz="2454" spc="127">
              <a:solidFill>
                <a:srgbClr val="1F2427"/>
              </a:solidFill>
              <a:latin typeface="Source Han Sans KR"/>
              <a:ea typeface="Source Han Sans KR"/>
              <a:cs typeface="Source Han Sans KR"/>
              <a:sym typeface="Source Han Sans KR"/>
            </a:endParaRPr>
          </a:p>
          <a:p>
            <a:pPr marL="529924" lvl="1" indent="-264962" algn="l">
              <a:lnSpc>
                <a:spcPts val="3681"/>
              </a:lnSpc>
              <a:buFont typeface="Arial"/>
              <a:buChar char="•"/>
            </a:pPr>
            <a:r>
              <a:rPr lang="en-US" sz="2454" spc="127">
                <a:solidFill>
                  <a:srgbClr val="1F2427"/>
                </a:solidFill>
                <a:latin typeface="Source Han Sans KR"/>
                <a:ea typeface="Source Han Sans KR"/>
                <a:cs typeface="Source Han Sans KR"/>
                <a:sym typeface="Source Han Sans KR"/>
              </a:rPr>
              <a:t>Cluster 2 (↑ likelihood of being a high-prediction group) : Rare but present large predictions in the 80-120 kg range</a:t>
            </a:r>
          </a:p>
          <a:p>
            <a:pPr algn="l">
              <a:lnSpc>
                <a:spcPts val="3681"/>
              </a:lnSpc>
            </a:pPr>
            <a:endParaRPr lang="en-US" sz="2454" spc="127">
              <a:solidFill>
                <a:srgbClr val="1F2427"/>
              </a:solidFill>
              <a:latin typeface="Source Han Sans KR"/>
              <a:ea typeface="Source Han Sans KR"/>
              <a:cs typeface="Source Han Sans KR"/>
              <a:sym typeface="Source Han Sans KR"/>
            </a:endParaRPr>
          </a:p>
          <a:p>
            <a:pPr marL="0" lvl="0" indent="0" algn="l">
              <a:lnSpc>
                <a:spcPts val="3681"/>
              </a:lnSpc>
              <a:spcBef>
                <a:spcPct val="0"/>
              </a:spcBef>
            </a:pPr>
            <a:endParaRPr lang="en-US" sz="2454" spc="127">
              <a:solidFill>
                <a:srgbClr val="1F2427"/>
              </a:solidFill>
              <a:latin typeface="Source Han Sans KR"/>
              <a:ea typeface="Source Han Sans KR"/>
              <a:cs typeface="Source Han Sans KR"/>
              <a:sym typeface="Source Han Sans K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390740" y="2296927"/>
          <a:ext cx="15506520" cy="7351377"/>
        </p:xfrm>
        <a:graphic>
          <a:graphicData uri="http://schemas.openxmlformats.org/drawingml/2006/table">
            <a:tbl>
              <a:tblPr/>
              <a:tblGrid>
                <a:gridCol w="2174842">
                  <a:extLst>
                    <a:ext uri="{9D8B030D-6E8A-4147-A177-3AD203B41FA5}">
                      <a16:colId xmlns:a16="http://schemas.microsoft.com/office/drawing/2014/main" val="20000"/>
                    </a:ext>
                  </a:extLst>
                </a:gridCol>
                <a:gridCol w="6574418">
                  <a:extLst>
                    <a:ext uri="{9D8B030D-6E8A-4147-A177-3AD203B41FA5}">
                      <a16:colId xmlns:a16="http://schemas.microsoft.com/office/drawing/2014/main" val="20001"/>
                    </a:ext>
                  </a:extLst>
                </a:gridCol>
                <a:gridCol w="6757260">
                  <a:extLst>
                    <a:ext uri="{9D8B030D-6E8A-4147-A177-3AD203B41FA5}">
                      <a16:colId xmlns:a16="http://schemas.microsoft.com/office/drawing/2014/main" val="20002"/>
                    </a:ext>
                  </a:extLst>
                </a:gridCol>
              </a:tblGrid>
              <a:tr h="1120231">
                <a:tc>
                  <a:txBody>
                    <a:bodyPr/>
                    <a:lstStyle/>
                    <a:p>
                      <a:pPr algn="ctr">
                        <a:lnSpc>
                          <a:spcPts val="2520"/>
                        </a:lnSpc>
                        <a:defRPr/>
                      </a:pPr>
                      <a:r>
                        <a:rPr lang="en-US" sz="1800" b="1">
                          <a:solidFill>
                            <a:srgbClr val="000000"/>
                          </a:solidFill>
                          <a:latin typeface="Source Han Sans KR Bold"/>
                          <a:ea typeface="Source Han Sans KR Bold"/>
                          <a:cs typeface="Source Han Sans KR Bold"/>
                          <a:sym typeface="Source Han Sans KR Bold"/>
                        </a:rPr>
                        <a:t>Separation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ctr">
                        <a:lnSpc>
                          <a:spcPts val="2520"/>
                        </a:lnSpc>
                        <a:defRPr/>
                      </a:pPr>
                      <a:r>
                        <a:rPr lang="en-US" sz="1800" b="1">
                          <a:solidFill>
                            <a:srgbClr val="000000"/>
                          </a:solidFill>
                          <a:latin typeface="Source Han Sans KR Bold"/>
                          <a:ea typeface="Source Han Sans KR Bold"/>
                          <a:cs typeface="Source Han Sans KR Bold"/>
                          <a:sym typeface="Source Han Sans KR Bold"/>
                        </a:rPr>
                        <a:t>LGBMRegressor</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tc>
                  <a:txBody>
                    <a:bodyPr/>
                    <a:lstStyle/>
                    <a:p>
                      <a:pPr algn="ctr">
                        <a:lnSpc>
                          <a:spcPts val="2520"/>
                        </a:lnSpc>
                        <a:defRPr/>
                      </a:pPr>
                      <a:r>
                        <a:rPr lang="en-US" sz="1800" b="1">
                          <a:solidFill>
                            <a:srgbClr val="000000"/>
                          </a:solidFill>
                          <a:latin typeface="Source Han Sans KR Bold"/>
                          <a:ea typeface="Source Han Sans KR Bold"/>
                          <a:cs typeface="Source Han Sans KR Bold"/>
                          <a:sym typeface="Source Han Sans KR Bold"/>
                        </a:rPr>
                        <a:t>Linear Regression</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solidFill>
                      <a:srgbClr val="CDD6FF"/>
                    </a:solidFill>
                  </a:tcPr>
                </a:tc>
                <a:extLst>
                  <a:ext uri="{0D108BD9-81ED-4DB2-BD59-A6C34878D82A}">
                    <a16:rowId xmlns:a16="http://schemas.microsoft.com/office/drawing/2014/main" val="10000"/>
                  </a:ext>
                </a:extLst>
              </a:tr>
              <a:tr h="2700044">
                <a:tc>
                  <a:txBody>
                    <a:bodyPr/>
                    <a:lstStyle/>
                    <a:p>
                      <a:pPr algn="ctr">
                        <a:lnSpc>
                          <a:spcPts val="2520"/>
                        </a:lnSpc>
                        <a:defRPr/>
                      </a:pPr>
                      <a:r>
                        <a:rPr lang="en-US" sz="1800">
                          <a:solidFill>
                            <a:srgbClr val="000000"/>
                          </a:solidFill>
                          <a:latin typeface="Source Han Sans KR"/>
                          <a:ea typeface="Source Han Sans KR"/>
                          <a:cs typeface="Source Han Sans KR"/>
                          <a:sym typeface="Source Han Sans KR"/>
                        </a:rPr>
                        <a:t>Pros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Source Han Sans KR"/>
                          <a:ea typeface="Source Han Sans KR"/>
                          <a:cs typeface="Source Han Sans KR"/>
                          <a:sym typeface="Source Han Sans KR"/>
                        </a:rPr>
                        <a:t>Can learn non-linear relationships - Automatically reflects interactions between features based on trees - Supports automatic handling of missing values - Easy to analyze feature importance - Easy to control overfitting (early_stopping, max_depth, etc.) - Good for customized learning by clusters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Source Han Sans KR"/>
                          <a:ea typeface="Source Han Sans KR"/>
                          <a:cs typeface="Source Han Sans KR"/>
                          <a:sym typeface="Source Han Sans KR"/>
                        </a:rPr>
                        <a:t>Simple and fast to implement - Intuitive to interpret (utilizing regression coefficients) - Low risk of overfitting (especially on small datasets) - Can be utilized as a classic baseline model</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3531102">
                <a:tc>
                  <a:txBody>
                    <a:bodyPr/>
                    <a:lstStyle/>
                    <a:p>
                      <a:pPr algn="ctr">
                        <a:lnSpc>
                          <a:spcPts val="2520"/>
                        </a:lnSpc>
                        <a:defRPr/>
                      </a:pPr>
                      <a:r>
                        <a:rPr lang="en-US" sz="1800">
                          <a:solidFill>
                            <a:srgbClr val="000000"/>
                          </a:solidFill>
                          <a:latin typeface="Source Han Sans KR"/>
                          <a:ea typeface="Source Han Sans KR"/>
                          <a:cs typeface="Source Han Sans KR"/>
                          <a:sym typeface="Source Han Sans KR"/>
                        </a:rPr>
                        <a:t>Cons</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Source Han Sans KR"/>
                          <a:ea typeface="Source Han Sans KR"/>
                          <a:cs typeface="Source Han Sans KR"/>
                          <a:sym typeface="Source Han Sans KR"/>
                        </a:rPr>
                        <a:t>Structure is complex and requires tuning - Learning can be slow - Interpretation is not intuitive (non-linear decision boundaries) - Per-cluster models increase administrative complexity</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Source Han Sans KR"/>
                          <a:ea typeface="Source Han Sans KR"/>
                          <a:cs typeface="Source Han Sans KR"/>
                          <a:sym typeface="Source Han Sans KR"/>
                        </a:rPr>
                        <a:t>Cannot learn non-linear relationships - Cannot reflect interactions between traits - Very sensitive to handling missing values, outliers, and categorical variables - Has performance limitations with complex data</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587827" y="606877"/>
            <a:ext cx="2329904" cy="438150"/>
          </a:xfrm>
          <a:prstGeom prst="rect">
            <a:avLst/>
          </a:prstGeom>
        </p:spPr>
        <p:txBody>
          <a:bodyPr lIns="0" tIns="0" rIns="0" bIns="0" rtlCol="0" anchor="t">
            <a:spAutoFit/>
          </a:bodyPr>
          <a:lstStyle/>
          <a:p>
            <a:pPr algn="l">
              <a:lnSpc>
                <a:spcPts val="3300"/>
              </a:lnSpc>
              <a:spcBef>
                <a:spcPct val="0"/>
              </a:spcBef>
            </a:pPr>
            <a:r>
              <a:rPr lang="en-US" sz="3000" b="1" spc="156">
                <a:solidFill>
                  <a:srgbClr val="3160D8"/>
                </a:solidFill>
                <a:latin typeface="Source Han Sans KR Bold"/>
                <a:ea typeface="Source Han Sans KR Bold"/>
                <a:cs typeface="Source Han Sans KR Bold"/>
                <a:sym typeface="Source Han Sans KR Bold"/>
              </a:rPr>
              <a:t>Evaluation </a:t>
            </a:r>
          </a:p>
        </p:txBody>
      </p:sp>
      <p:sp>
        <p:nvSpPr>
          <p:cNvPr id="4" name="TextBox 4"/>
          <p:cNvSpPr txBox="1"/>
          <p:nvPr/>
        </p:nvSpPr>
        <p:spPr>
          <a:xfrm>
            <a:off x="5386908" y="1047750"/>
            <a:ext cx="7514183" cy="438150"/>
          </a:xfrm>
          <a:prstGeom prst="rect">
            <a:avLst/>
          </a:prstGeom>
        </p:spPr>
        <p:txBody>
          <a:bodyPr lIns="0" tIns="0" rIns="0" bIns="0" rtlCol="0" anchor="t">
            <a:spAutoFit/>
          </a:bodyPr>
          <a:lstStyle/>
          <a:p>
            <a:pPr algn="ctr">
              <a:lnSpc>
                <a:spcPts val="3300"/>
              </a:lnSpc>
              <a:spcBef>
                <a:spcPct val="0"/>
              </a:spcBef>
            </a:pPr>
            <a:r>
              <a:rPr lang="en-US" sz="3000" b="1" spc="156">
                <a:solidFill>
                  <a:srgbClr val="3160D8"/>
                </a:solidFill>
                <a:latin typeface="Source Han Sans KR Bold"/>
                <a:ea typeface="Source Han Sans KR Bold"/>
                <a:cs typeface="Source Han Sans KR Bold"/>
                <a:sym typeface="Source Han Sans KR Bold"/>
              </a:rPr>
              <a:t> LGBMRegressor vs LinearRegression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85254" y="1428187"/>
            <a:ext cx="7644195" cy="1700833"/>
          </a:xfrm>
          <a:custGeom>
            <a:avLst/>
            <a:gdLst/>
            <a:ahLst/>
            <a:cxnLst/>
            <a:rect l="l" t="t" r="r" b="b"/>
            <a:pathLst>
              <a:path w="7644195" h="1700833">
                <a:moveTo>
                  <a:pt x="0" y="0"/>
                </a:moveTo>
                <a:lnTo>
                  <a:pt x="7644196" y="0"/>
                </a:lnTo>
                <a:lnTo>
                  <a:pt x="7644196" y="1700834"/>
                </a:lnTo>
                <a:lnTo>
                  <a:pt x="0" y="1700834"/>
                </a:lnTo>
                <a:lnTo>
                  <a:pt x="0" y="0"/>
                </a:lnTo>
                <a:close/>
              </a:path>
            </a:pathLst>
          </a:custGeom>
          <a:blipFill>
            <a:blip r:embed="rId2"/>
            <a:stretch>
              <a:fillRect/>
            </a:stretch>
          </a:blipFill>
        </p:spPr>
        <p:txBody>
          <a:bodyPr/>
          <a:lstStyle/>
          <a:p>
            <a:endParaRPr lang="ko-KR" altLang="en-US"/>
          </a:p>
        </p:txBody>
      </p:sp>
      <p:sp>
        <p:nvSpPr>
          <p:cNvPr id="3" name="TextBox 3"/>
          <p:cNvSpPr txBox="1"/>
          <p:nvPr/>
        </p:nvSpPr>
        <p:spPr>
          <a:xfrm>
            <a:off x="587826" y="606877"/>
            <a:ext cx="8897427" cy="423193"/>
          </a:xfrm>
          <a:prstGeom prst="rect">
            <a:avLst/>
          </a:prstGeom>
        </p:spPr>
        <p:txBody>
          <a:bodyPr wrap="square" lIns="0" tIns="0" rIns="0" bIns="0" rtlCol="0" anchor="t">
            <a:spAutoFit/>
          </a:bodyPr>
          <a:lstStyle/>
          <a:p>
            <a:pPr algn="l">
              <a:lnSpc>
                <a:spcPts val="3300"/>
              </a:lnSpc>
              <a:spcBef>
                <a:spcPct val="0"/>
              </a:spcBef>
            </a:pPr>
            <a:r>
              <a:rPr lang="en-US" sz="3000" b="1" spc="156" dirty="0">
                <a:solidFill>
                  <a:srgbClr val="3160D8"/>
                </a:solidFill>
                <a:latin typeface="Source Han Sans KR Bold"/>
                <a:ea typeface="Source Han Sans KR Bold"/>
                <a:cs typeface="Source Han Sans KR Bold"/>
                <a:sym typeface="Source Han Sans KR Bold"/>
              </a:rPr>
              <a:t>Evaluation -  K-Fold (Linear Regression) </a:t>
            </a:r>
          </a:p>
        </p:txBody>
      </p:sp>
      <p:sp>
        <p:nvSpPr>
          <p:cNvPr id="4" name="TextBox 4"/>
          <p:cNvSpPr txBox="1"/>
          <p:nvPr/>
        </p:nvSpPr>
        <p:spPr>
          <a:xfrm>
            <a:off x="304800" y="1382544"/>
            <a:ext cx="2155373" cy="438150"/>
          </a:xfrm>
          <a:prstGeom prst="rect">
            <a:avLst/>
          </a:prstGeom>
        </p:spPr>
        <p:txBody>
          <a:bodyPr wrap="square" lIns="0" tIns="0" rIns="0" bIns="0" rtlCol="0" anchor="t">
            <a:spAutoFit/>
          </a:bodyPr>
          <a:lstStyle/>
          <a:p>
            <a:pPr algn="ctr">
              <a:lnSpc>
                <a:spcPts val="3300"/>
              </a:lnSpc>
              <a:spcBef>
                <a:spcPct val="0"/>
              </a:spcBef>
            </a:pPr>
            <a:r>
              <a:rPr lang="en-US" sz="3000" spc="156" dirty="0">
                <a:solidFill>
                  <a:srgbClr val="000000"/>
                </a:solidFill>
                <a:latin typeface="Source Han Sans KR"/>
                <a:ea typeface="Source Han Sans KR"/>
                <a:cs typeface="Source Han Sans KR"/>
                <a:sym typeface="Source Han Sans KR"/>
              </a:rPr>
              <a:t>Pipeline</a:t>
            </a:r>
          </a:p>
        </p:txBody>
      </p:sp>
      <p:sp>
        <p:nvSpPr>
          <p:cNvPr id="5" name="TextBox 5"/>
          <p:cNvSpPr txBox="1"/>
          <p:nvPr/>
        </p:nvSpPr>
        <p:spPr>
          <a:xfrm>
            <a:off x="587827" y="1904437"/>
            <a:ext cx="5245298" cy="438150"/>
          </a:xfrm>
          <a:prstGeom prst="rect">
            <a:avLst/>
          </a:prstGeom>
        </p:spPr>
        <p:txBody>
          <a:bodyPr lIns="0" tIns="0" rIns="0" bIns="0" rtlCol="0" anchor="t">
            <a:spAutoFit/>
          </a:bodyPr>
          <a:lstStyle/>
          <a:p>
            <a:pPr algn="ctr">
              <a:lnSpc>
                <a:spcPts val="3300"/>
              </a:lnSpc>
              <a:spcBef>
                <a:spcPct val="0"/>
              </a:spcBef>
            </a:pPr>
            <a:r>
              <a:rPr lang="en-US" sz="3000" spc="156" dirty="0">
                <a:solidFill>
                  <a:srgbClr val="000000"/>
                </a:solidFill>
                <a:latin typeface="Source Han Sans KR"/>
                <a:ea typeface="Source Han Sans KR"/>
                <a:cs typeface="Source Han Sans KR"/>
                <a:sym typeface="Source Han Sans KR"/>
              </a:rPr>
              <a:t>1. Unsupervised Clustering</a:t>
            </a:r>
          </a:p>
        </p:txBody>
      </p:sp>
      <p:sp>
        <p:nvSpPr>
          <p:cNvPr id="6" name="TextBox 6"/>
          <p:cNvSpPr txBox="1"/>
          <p:nvPr/>
        </p:nvSpPr>
        <p:spPr>
          <a:xfrm>
            <a:off x="587827" y="2361637"/>
            <a:ext cx="7249485" cy="438150"/>
          </a:xfrm>
          <a:prstGeom prst="rect">
            <a:avLst/>
          </a:prstGeom>
        </p:spPr>
        <p:txBody>
          <a:bodyPr lIns="0" tIns="0" rIns="0" bIns="0" rtlCol="0" anchor="t">
            <a:spAutoFit/>
          </a:bodyPr>
          <a:lstStyle/>
          <a:p>
            <a:pPr algn="l">
              <a:lnSpc>
                <a:spcPts val="3300"/>
              </a:lnSpc>
              <a:spcBef>
                <a:spcPct val="0"/>
              </a:spcBef>
            </a:pPr>
            <a:r>
              <a:rPr lang="en-US" sz="3000" spc="156">
                <a:solidFill>
                  <a:srgbClr val="000000"/>
                </a:solidFill>
                <a:latin typeface="Source Han Sans KR"/>
                <a:ea typeface="Source Han Sans KR"/>
                <a:cs typeface="Source Han Sans KR"/>
                <a:sym typeface="Source Han Sans KR"/>
              </a:rPr>
              <a:t>2. Supervised Learning per Cluster </a:t>
            </a:r>
          </a:p>
        </p:txBody>
      </p:sp>
      <p:sp>
        <p:nvSpPr>
          <p:cNvPr id="7" name="TextBox 7"/>
          <p:cNvSpPr txBox="1"/>
          <p:nvPr/>
        </p:nvSpPr>
        <p:spPr>
          <a:xfrm>
            <a:off x="587827" y="2818837"/>
            <a:ext cx="8008588" cy="438150"/>
          </a:xfrm>
          <a:prstGeom prst="rect">
            <a:avLst/>
          </a:prstGeom>
        </p:spPr>
        <p:txBody>
          <a:bodyPr lIns="0" tIns="0" rIns="0" bIns="0" rtlCol="0" anchor="t">
            <a:spAutoFit/>
          </a:bodyPr>
          <a:lstStyle/>
          <a:p>
            <a:pPr algn="ctr">
              <a:lnSpc>
                <a:spcPts val="3300"/>
              </a:lnSpc>
              <a:spcBef>
                <a:spcPct val="0"/>
              </a:spcBef>
            </a:pPr>
            <a:r>
              <a:rPr lang="en-US" sz="3000" b="1" spc="156">
                <a:solidFill>
                  <a:srgbClr val="000000"/>
                </a:solidFill>
                <a:latin typeface="Source Han Sans KR Bold"/>
                <a:ea typeface="Source Han Sans KR Bold"/>
                <a:cs typeface="Source Han Sans KR Bold"/>
                <a:sym typeface="Source Han Sans KR Bold"/>
              </a:rPr>
              <a:t>3. Evaluation: K-Fold Cross -Validation </a:t>
            </a:r>
          </a:p>
        </p:txBody>
      </p:sp>
      <p:sp>
        <p:nvSpPr>
          <p:cNvPr id="8" name="TextBox 8"/>
          <p:cNvSpPr txBox="1"/>
          <p:nvPr/>
        </p:nvSpPr>
        <p:spPr>
          <a:xfrm>
            <a:off x="2043366" y="3685612"/>
            <a:ext cx="10175379" cy="1056640"/>
          </a:xfrm>
          <a:prstGeom prst="rect">
            <a:avLst/>
          </a:prstGeom>
        </p:spPr>
        <p:txBody>
          <a:bodyPr lIns="0" tIns="0" rIns="0" bIns="0" rtlCol="0" anchor="t">
            <a:spAutoFit/>
          </a:bodyPr>
          <a:lstStyle/>
          <a:p>
            <a:pPr algn="l">
              <a:lnSpc>
                <a:spcPts val="3000"/>
              </a:lnSpc>
            </a:pPr>
            <a:r>
              <a:rPr lang="en-US" sz="3000" b="1" spc="156">
                <a:solidFill>
                  <a:srgbClr val="000000"/>
                </a:solidFill>
                <a:latin typeface="Source Han Sans KR Bold"/>
                <a:ea typeface="Source Han Sans KR Bold"/>
                <a:cs typeface="Source Han Sans KR Bold"/>
                <a:sym typeface="Source Han Sans KR Bold"/>
              </a:rPr>
              <a:t>1.Data Splitting After Sturcture</a:t>
            </a:r>
          </a:p>
          <a:p>
            <a:pPr algn="l">
              <a:lnSpc>
                <a:spcPts val="3000"/>
              </a:lnSpc>
            </a:pPr>
            <a:endParaRPr lang="en-US" sz="3000" b="1" spc="156">
              <a:solidFill>
                <a:srgbClr val="000000"/>
              </a:solidFill>
              <a:latin typeface="Source Han Sans KR Bold"/>
              <a:ea typeface="Source Han Sans KR Bold"/>
              <a:cs typeface="Source Han Sans KR Bold"/>
              <a:sym typeface="Source Han Sans KR Bold"/>
            </a:endParaRPr>
          </a:p>
          <a:p>
            <a:pPr marL="474979" lvl="1" indent="-237490" algn="l">
              <a:lnSpc>
                <a:spcPts val="2199"/>
              </a:lnSpc>
              <a:buFont typeface="Arial"/>
              <a:buChar char="•"/>
            </a:pPr>
            <a:r>
              <a:rPr lang="en-US" sz="2199" spc="114">
                <a:solidFill>
                  <a:srgbClr val="000000"/>
                </a:solidFill>
                <a:latin typeface="Source Han Sans KR"/>
                <a:ea typeface="Source Han Sans KR"/>
                <a:cs typeface="Source Han Sans KR"/>
                <a:sym typeface="Source Han Sans KR"/>
              </a:rPr>
              <a:t>KMeans(n_cluster=3) was used to split the data into 3 Cluster(0,1,2)</a:t>
            </a:r>
          </a:p>
        </p:txBody>
      </p:sp>
      <p:sp>
        <p:nvSpPr>
          <p:cNvPr id="9" name="TextBox 9"/>
          <p:cNvSpPr txBox="1"/>
          <p:nvPr/>
        </p:nvSpPr>
        <p:spPr>
          <a:xfrm>
            <a:off x="2043366" y="5318832"/>
            <a:ext cx="10199787" cy="1885315"/>
          </a:xfrm>
          <a:prstGeom prst="rect">
            <a:avLst/>
          </a:prstGeom>
        </p:spPr>
        <p:txBody>
          <a:bodyPr lIns="0" tIns="0" rIns="0" bIns="0" rtlCol="0" anchor="t">
            <a:spAutoFit/>
          </a:bodyPr>
          <a:lstStyle/>
          <a:p>
            <a:pPr algn="l">
              <a:lnSpc>
                <a:spcPts val="3000"/>
              </a:lnSpc>
            </a:pPr>
            <a:r>
              <a:rPr lang="en-US" sz="3000" b="1" spc="156">
                <a:solidFill>
                  <a:srgbClr val="000000"/>
                </a:solidFill>
                <a:latin typeface="Source Han Sans KR Bold"/>
                <a:ea typeface="Source Han Sans KR Bold"/>
                <a:cs typeface="Source Han Sans KR Bold"/>
                <a:sym typeface="Source Han Sans KR Bold"/>
              </a:rPr>
              <a:t>2.Applying K-Fold within Each Cluster</a:t>
            </a:r>
          </a:p>
          <a:p>
            <a:pPr algn="l">
              <a:lnSpc>
                <a:spcPts val="3000"/>
              </a:lnSpc>
            </a:pPr>
            <a:endParaRPr lang="en-US" sz="3000" b="1" spc="156">
              <a:solidFill>
                <a:srgbClr val="000000"/>
              </a:solidFill>
              <a:latin typeface="Source Han Sans KR Bold"/>
              <a:ea typeface="Source Han Sans KR Bold"/>
              <a:cs typeface="Source Han Sans KR Bold"/>
              <a:sym typeface="Source Han Sans KR Bold"/>
            </a:endParaRPr>
          </a:p>
          <a:p>
            <a:pPr marL="474979" lvl="1" indent="-237490" algn="l">
              <a:lnSpc>
                <a:spcPts val="2199"/>
              </a:lnSpc>
              <a:buFont typeface="Arial"/>
              <a:buChar char="•"/>
            </a:pPr>
            <a:r>
              <a:rPr lang="en-US" sz="2199" spc="114">
                <a:solidFill>
                  <a:srgbClr val="000000"/>
                </a:solidFill>
                <a:latin typeface="Source Han Sans KR"/>
                <a:ea typeface="Source Han Sans KR"/>
                <a:cs typeface="Source Han Sans KR"/>
                <a:sym typeface="Source Han Sans KR"/>
              </a:rPr>
              <a:t>For each Cluster:</a:t>
            </a:r>
          </a:p>
          <a:p>
            <a:pPr marL="949959" lvl="2" indent="-316653" algn="l">
              <a:lnSpc>
                <a:spcPts val="2199"/>
              </a:lnSpc>
              <a:buFont typeface="Arial"/>
              <a:buChar char="⚬"/>
            </a:pPr>
            <a:r>
              <a:rPr lang="en-US" sz="2199" spc="114">
                <a:solidFill>
                  <a:srgbClr val="000000"/>
                </a:solidFill>
                <a:latin typeface="Source Han Sans KR"/>
                <a:ea typeface="Source Han Sans KR"/>
                <a:cs typeface="Source Han Sans KR"/>
                <a:sym typeface="Source Han Sans KR"/>
              </a:rPr>
              <a:t>split the data into features X and target y</a:t>
            </a:r>
          </a:p>
          <a:p>
            <a:pPr marL="949959" lvl="2" indent="-316653" algn="l">
              <a:lnSpc>
                <a:spcPts val="2199"/>
              </a:lnSpc>
              <a:buFont typeface="Arial"/>
              <a:buChar char="⚬"/>
            </a:pPr>
            <a:r>
              <a:rPr lang="en-US" sz="2199" spc="114">
                <a:solidFill>
                  <a:srgbClr val="000000"/>
                </a:solidFill>
                <a:latin typeface="Source Han Sans KR"/>
                <a:ea typeface="Source Han Sans KR"/>
                <a:cs typeface="Source Han Sans KR"/>
                <a:sym typeface="Source Han Sans KR"/>
              </a:rPr>
              <a:t>Apply K-Fold(n_split = 5) to divide the data into 5 Folds</a:t>
            </a:r>
          </a:p>
          <a:p>
            <a:pPr algn="l">
              <a:lnSpc>
                <a:spcPts val="2199"/>
              </a:lnSpc>
            </a:pPr>
            <a:r>
              <a:rPr lang="en-US" sz="2199" spc="114">
                <a:solidFill>
                  <a:srgbClr val="000000"/>
                </a:solidFill>
                <a:latin typeface="Source Han Sans KR"/>
                <a:ea typeface="Source Han Sans KR"/>
                <a:cs typeface="Source Han Sans KR"/>
                <a:sym typeface="Source Han Sans KR"/>
              </a:rPr>
              <a:t>               -&gt; Each cluster undergoes 5 rounds of training and validation</a:t>
            </a:r>
          </a:p>
        </p:txBody>
      </p:sp>
      <p:sp>
        <p:nvSpPr>
          <p:cNvPr id="10" name="TextBox 10"/>
          <p:cNvSpPr txBox="1"/>
          <p:nvPr/>
        </p:nvSpPr>
        <p:spPr>
          <a:xfrm>
            <a:off x="2043366" y="7790252"/>
            <a:ext cx="8718054" cy="1609090"/>
          </a:xfrm>
          <a:prstGeom prst="rect">
            <a:avLst/>
          </a:prstGeom>
        </p:spPr>
        <p:txBody>
          <a:bodyPr lIns="0" tIns="0" rIns="0" bIns="0" rtlCol="0" anchor="t">
            <a:spAutoFit/>
          </a:bodyPr>
          <a:lstStyle/>
          <a:p>
            <a:pPr algn="l">
              <a:lnSpc>
                <a:spcPts val="3000"/>
              </a:lnSpc>
            </a:pPr>
            <a:r>
              <a:rPr lang="en-US" sz="3000" b="1" spc="156">
                <a:solidFill>
                  <a:srgbClr val="000000"/>
                </a:solidFill>
                <a:latin typeface="Source Han Sans KR Bold"/>
                <a:ea typeface="Source Han Sans KR Bold"/>
                <a:cs typeface="Source Han Sans KR Bold"/>
                <a:sym typeface="Source Han Sans KR Bold"/>
              </a:rPr>
              <a:t>3.Iterative Training &amp; Evaluation per Fold </a:t>
            </a:r>
          </a:p>
          <a:p>
            <a:pPr algn="l">
              <a:lnSpc>
                <a:spcPts val="3000"/>
              </a:lnSpc>
            </a:pPr>
            <a:endParaRPr lang="en-US" sz="3000" b="1" spc="156">
              <a:solidFill>
                <a:srgbClr val="000000"/>
              </a:solidFill>
              <a:latin typeface="Source Han Sans KR Bold"/>
              <a:ea typeface="Source Han Sans KR Bold"/>
              <a:cs typeface="Source Han Sans KR Bold"/>
              <a:sym typeface="Source Han Sans KR Bold"/>
            </a:endParaRPr>
          </a:p>
          <a:p>
            <a:pPr marL="474979" lvl="1" indent="-237490" algn="l">
              <a:lnSpc>
                <a:spcPts val="2199"/>
              </a:lnSpc>
              <a:buFont typeface="Arial"/>
              <a:buChar char="•"/>
            </a:pPr>
            <a:r>
              <a:rPr lang="en-US" sz="2199" spc="114">
                <a:solidFill>
                  <a:srgbClr val="000000"/>
                </a:solidFill>
                <a:latin typeface="Source Han Sans KR"/>
                <a:ea typeface="Source Han Sans KR"/>
                <a:cs typeface="Source Han Sans KR"/>
                <a:sym typeface="Source Han Sans KR"/>
              </a:rPr>
              <a:t>In each iteration:</a:t>
            </a:r>
          </a:p>
          <a:p>
            <a:pPr marL="949959" lvl="2" indent="-316653" algn="l">
              <a:lnSpc>
                <a:spcPts val="2199"/>
              </a:lnSpc>
              <a:buFont typeface="Arial"/>
              <a:buChar char="⚬"/>
            </a:pPr>
            <a:r>
              <a:rPr lang="en-US" sz="2199" spc="114">
                <a:solidFill>
                  <a:srgbClr val="000000"/>
                </a:solidFill>
                <a:latin typeface="Source Han Sans KR"/>
                <a:ea typeface="Source Han Sans KR"/>
                <a:cs typeface="Source Han Sans KR"/>
                <a:sym typeface="Source Han Sans KR"/>
              </a:rPr>
              <a:t>Use X_train, y_train to train a LinearRegression model</a:t>
            </a:r>
          </a:p>
          <a:p>
            <a:pPr marL="949959" lvl="2" indent="-316653" algn="l">
              <a:lnSpc>
                <a:spcPts val="2199"/>
              </a:lnSpc>
              <a:buFont typeface="Arial"/>
              <a:buChar char="⚬"/>
            </a:pPr>
            <a:r>
              <a:rPr lang="en-US" sz="2199" spc="114">
                <a:solidFill>
                  <a:srgbClr val="000000"/>
                </a:solidFill>
                <a:latin typeface="Source Han Sans KR"/>
                <a:ea typeface="Source Han Sans KR"/>
                <a:cs typeface="Source Han Sans KR"/>
                <a:sym typeface="Source Han Sans KR"/>
              </a:rPr>
              <a:t>Predict on X_test, evaluate using y_test</a:t>
            </a:r>
          </a:p>
        </p:txBody>
      </p:sp>
      <p:sp>
        <p:nvSpPr>
          <p:cNvPr id="11" name="TextBox 11"/>
          <p:cNvSpPr txBox="1"/>
          <p:nvPr/>
        </p:nvSpPr>
        <p:spPr>
          <a:xfrm>
            <a:off x="10878135" y="8653780"/>
            <a:ext cx="4858434" cy="1228090"/>
          </a:xfrm>
          <a:prstGeom prst="rect">
            <a:avLst/>
          </a:prstGeom>
        </p:spPr>
        <p:txBody>
          <a:bodyPr lIns="0" tIns="0" rIns="0" bIns="0" rtlCol="0" anchor="t">
            <a:spAutoFit/>
          </a:bodyPr>
          <a:lstStyle/>
          <a:p>
            <a:pPr marL="474979" lvl="1" indent="-237490" algn="l">
              <a:lnSpc>
                <a:spcPts val="2419"/>
              </a:lnSpc>
              <a:buFont typeface="Arial"/>
              <a:buChar char="•"/>
            </a:pPr>
            <a:r>
              <a:rPr lang="en-US" sz="2199" spc="114">
                <a:solidFill>
                  <a:srgbClr val="000000"/>
                </a:solidFill>
                <a:latin typeface="Source Han Sans KR"/>
                <a:ea typeface="Source Han Sans KR"/>
                <a:cs typeface="Source Han Sans KR"/>
                <a:sym typeface="Source Han Sans KR"/>
              </a:rPr>
              <a:t>Evaluation metrics:</a:t>
            </a:r>
          </a:p>
          <a:p>
            <a:pPr marL="949959" lvl="2" indent="-316653" algn="l">
              <a:lnSpc>
                <a:spcPts val="2419"/>
              </a:lnSpc>
              <a:buFont typeface="Arial"/>
              <a:buChar char="⚬"/>
            </a:pPr>
            <a:r>
              <a:rPr lang="en-US" sz="2199" spc="114">
                <a:solidFill>
                  <a:srgbClr val="000000"/>
                </a:solidFill>
                <a:latin typeface="Source Han Sans KR"/>
                <a:ea typeface="Source Han Sans KR"/>
                <a:cs typeface="Source Han Sans KR"/>
                <a:sym typeface="Source Han Sans KR"/>
              </a:rPr>
              <a:t>MSE (Mean Squared Error)</a:t>
            </a:r>
          </a:p>
          <a:p>
            <a:pPr marL="949959" lvl="2" indent="-316653" algn="l">
              <a:lnSpc>
                <a:spcPts val="2419"/>
              </a:lnSpc>
              <a:buFont typeface="Arial"/>
              <a:buChar char="⚬"/>
            </a:pPr>
            <a:r>
              <a:rPr lang="en-US" sz="2199" spc="114">
                <a:solidFill>
                  <a:srgbClr val="000000"/>
                </a:solidFill>
                <a:latin typeface="Source Han Sans KR"/>
                <a:ea typeface="Source Han Sans KR"/>
                <a:cs typeface="Source Han Sans KR"/>
                <a:sym typeface="Source Han Sans KR"/>
              </a:rPr>
              <a:t>R² (R-squared)</a:t>
            </a:r>
          </a:p>
          <a:p>
            <a:pPr algn="l">
              <a:lnSpc>
                <a:spcPts val="2419"/>
              </a:lnSpc>
            </a:pPr>
            <a:endParaRPr lang="en-US" sz="2199" spc="114">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81492" y="1418382"/>
            <a:ext cx="9666218" cy="1474098"/>
          </a:xfrm>
          <a:custGeom>
            <a:avLst/>
            <a:gdLst/>
            <a:ahLst/>
            <a:cxnLst/>
            <a:rect l="l" t="t" r="r" b="b"/>
            <a:pathLst>
              <a:path w="9666218" h="1474098">
                <a:moveTo>
                  <a:pt x="0" y="0"/>
                </a:moveTo>
                <a:lnTo>
                  <a:pt x="9666217" y="0"/>
                </a:lnTo>
                <a:lnTo>
                  <a:pt x="9666217" y="1474098"/>
                </a:lnTo>
                <a:lnTo>
                  <a:pt x="0" y="1474098"/>
                </a:lnTo>
                <a:lnTo>
                  <a:pt x="0" y="0"/>
                </a:lnTo>
                <a:close/>
              </a:path>
            </a:pathLst>
          </a:custGeom>
          <a:blipFill>
            <a:blip r:embed="rId2"/>
            <a:stretch>
              <a:fillRect/>
            </a:stretch>
          </a:blipFill>
        </p:spPr>
        <p:txBody>
          <a:bodyPr/>
          <a:lstStyle/>
          <a:p>
            <a:endParaRPr lang="ko-KR" altLang="en-US"/>
          </a:p>
        </p:txBody>
      </p:sp>
      <p:sp>
        <p:nvSpPr>
          <p:cNvPr id="3" name="TextBox 3"/>
          <p:cNvSpPr txBox="1"/>
          <p:nvPr/>
        </p:nvSpPr>
        <p:spPr>
          <a:xfrm>
            <a:off x="587826" y="606877"/>
            <a:ext cx="8327573" cy="423193"/>
          </a:xfrm>
          <a:prstGeom prst="rect">
            <a:avLst/>
          </a:prstGeom>
        </p:spPr>
        <p:txBody>
          <a:bodyPr wrap="square" lIns="0" tIns="0" rIns="0" bIns="0" rtlCol="0" anchor="t">
            <a:spAutoFit/>
          </a:bodyPr>
          <a:lstStyle/>
          <a:p>
            <a:pPr algn="l">
              <a:lnSpc>
                <a:spcPts val="3300"/>
              </a:lnSpc>
              <a:spcBef>
                <a:spcPct val="0"/>
              </a:spcBef>
            </a:pPr>
            <a:r>
              <a:rPr lang="en-US" altLang="ko-KR" sz="3000" b="1" spc="156" dirty="0">
                <a:solidFill>
                  <a:srgbClr val="3160D8"/>
                </a:solidFill>
                <a:latin typeface="Source Han Sans KR Bold"/>
                <a:ea typeface="Source Han Sans KR Bold"/>
                <a:cs typeface="Source Han Sans KR Bold"/>
                <a:sym typeface="Source Han Sans KR Bold"/>
              </a:rPr>
              <a:t>Evaluation -  K-Fold (Linear Regression) </a:t>
            </a:r>
          </a:p>
        </p:txBody>
      </p:sp>
      <p:sp>
        <p:nvSpPr>
          <p:cNvPr id="4" name="TextBox 4"/>
          <p:cNvSpPr txBox="1"/>
          <p:nvPr/>
        </p:nvSpPr>
        <p:spPr>
          <a:xfrm>
            <a:off x="587827" y="2157730"/>
            <a:ext cx="15609103" cy="2985770"/>
          </a:xfrm>
          <a:prstGeom prst="rect">
            <a:avLst/>
          </a:prstGeom>
        </p:spPr>
        <p:txBody>
          <a:bodyPr lIns="0" tIns="0" rIns="0" bIns="0" rtlCol="0" anchor="t">
            <a:spAutoFit/>
          </a:bodyPr>
          <a:lstStyle/>
          <a:p>
            <a:pPr algn="l">
              <a:lnSpc>
                <a:spcPts val="3300"/>
              </a:lnSpc>
            </a:pPr>
            <a:r>
              <a:rPr lang="en-US" sz="3000" spc="156">
                <a:solidFill>
                  <a:srgbClr val="000000"/>
                </a:solidFill>
                <a:latin typeface="Source Han Sans KR"/>
                <a:ea typeface="Source Han Sans KR"/>
                <a:cs typeface="Source Han Sans KR"/>
                <a:sym typeface="Source Han Sans KR"/>
              </a:rPr>
              <a:t>Cluster 0 - Human-Focused Cluster</a:t>
            </a:r>
          </a:p>
          <a:p>
            <a:pPr algn="l">
              <a:lnSpc>
                <a:spcPts val="3300"/>
              </a:lnSpc>
            </a:pPr>
            <a:endParaRPr lang="en-US" sz="3000" spc="156">
              <a:solidFill>
                <a:srgbClr val="000000"/>
              </a:solidFill>
              <a:latin typeface="Source Han Sans KR"/>
              <a:ea typeface="Source Han Sans KR"/>
              <a:cs typeface="Source Han Sans KR"/>
              <a:sym typeface="Source Han Sans KR"/>
            </a:endParaRPr>
          </a:p>
          <a:p>
            <a:pPr marL="474979" lvl="1" indent="-237490" algn="l">
              <a:lnSpc>
                <a:spcPts val="2419"/>
              </a:lnSpc>
              <a:buFont typeface="Arial"/>
              <a:buChar char="•"/>
            </a:pPr>
            <a:r>
              <a:rPr lang="en-US" sz="2199" spc="114">
                <a:solidFill>
                  <a:srgbClr val="000000"/>
                </a:solidFill>
                <a:latin typeface="Source Han Sans KR"/>
                <a:ea typeface="Source Han Sans KR"/>
                <a:cs typeface="Source Han Sans KR"/>
                <a:sym typeface="Source Han Sans KR"/>
              </a:rPr>
              <a:t>MSE: 93.4 / R²: 0.2900</a:t>
            </a:r>
          </a:p>
          <a:p>
            <a:pPr algn="l">
              <a:lnSpc>
                <a:spcPts val="2419"/>
              </a:lnSpc>
            </a:pPr>
            <a:endParaRPr lang="en-US" sz="2199" spc="114">
              <a:solidFill>
                <a:srgbClr val="000000"/>
              </a:solidFill>
              <a:latin typeface="Source Han Sans KR"/>
              <a:ea typeface="Source Han Sans KR"/>
              <a:cs typeface="Source Han Sans KR"/>
              <a:sym typeface="Source Han Sans KR"/>
            </a:endParaRPr>
          </a:p>
          <a:p>
            <a:pPr marL="474979" lvl="1" indent="-237490" algn="l">
              <a:lnSpc>
                <a:spcPts val="2419"/>
              </a:lnSpc>
              <a:buFont typeface="Arial"/>
              <a:buChar char="•"/>
            </a:pPr>
            <a:r>
              <a:rPr lang="en-US" sz="2199" spc="114">
                <a:solidFill>
                  <a:srgbClr val="000000"/>
                </a:solidFill>
                <a:latin typeface="Source Han Sans KR"/>
                <a:ea typeface="Source Han Sans KR"/>
                <a:cs typeface="Source Han Sans KR"/>
                <a:sym typeface="Source Han Sans KR"/>
              </a:rPr>
              <a:t>Influenced by </a:t>
            </a:r>
            <a:r>
              <a:rPr lang="en-US" sz="2199" b="1" spc="114">
                <a:solidFill>
                  <a:srgbClr val="000000"/>
                </a:solidFill>
                <a:latin typeface="Source Han Sans KR Bold"/>
                <a:ea typeface="Source Han Sans KR Bold"/>
                <a:cs typeface="Source Han Sans KR Bold"/>
                <a:sym typeface="Source Han Sans KR Bold"/>
              </a:rPr>
              <a:t>human operational factors.</a:t>
            </a:r>
          </a:p>
          <a:p>
            <a:pPr algn="l">
              <a:lnSpc>
                <a:spcPts val="2419"/>
              </a:lnSpc>
            </a:pPr>
            <a:endParaRPr lang="en-US" sz="2199" b="1" spc="114">
              <a:solidFill>
                <a:srgbClr val="000000"/>
              </a:solidFill>
              <a:latin typeface="Source Han Sans KR Bold"/>
              <a:ea typeface="Source Han Sans KR Bold"/>
              <a:cs typeface="Source Han Sans KR Bold"/>
              <a:sym typeface="Source Han Sans KR Bold"/>
            </a:endParaRPr>
          </a:p>
          <a:p>
            <a:pPr marL="474979" lvl="1" indent="-237490" algn="l">
              <a:lnSpc>
                <a:spcPts val="2419"/>
              </a:lnSpc>
              <a:buFont typeface="Arial"/>
              <a:buChar char="•"/>
            </a:pPr>
            <a:r>
              <a:rPr lang="en-US" sz="2199" spc="114">
                <a:solidFill>
                  <a:srgbClr val="000000"/>
                </a:solidFill>
                <a:latin typeface="Source Han Sans KR"/>
                <a:ea typeface="Source Han Sans KR"/>
                <a:cs typeface="Source Han Sans KR"/>
                <a:sym typeface="Source Han Sans KR"/>
              </a:rPr>
              <a:t>Although staff_experience is an ordinal variable (0, 1, 2), which can </a:t>
            </a:r>
            <a:r>
              <a:rPr lang="en-US" sz="2199" b="1" spc="114">
                <a:solidFill>
                  <a:srgbClr val="000000"/>
                </a:solidFill>
                <a:latin typeface="Source Han Sans KR Bold"/>
                <a:ea typeface="Source Han Sans KR Bold"/>
                <a:cs typeface="Source Han Sans KR Bold"/>
                <a:sym typeface="Source Han Sans KR Bold"/>
              </a:rPr>
              <a:t>limit expressiveness in linear models, its categorical nature</a:t>
            </a:r>
            <a:r>
              <a:rPr lang="en-US" sz="2199" spc="114">
                <a:solidFill>
                  <a:srgbClr val="000000"/>
                </a:solidFill>
                <a:latin typeface="Source Han Sans KR"/>
                <a:ea typeface="Source Han Sans KR"/>
                <a:cs typeface="Source Han Sans KR"/>
                <a:sym typeface="Source Han Sans KR"/>
              </a:rPr>
              <a:t> </a:t>
            </a:r>
            <a:r>
              <a:rPr lang="en-US" sz="2199" b="1" spc="114">
                <a:solidFill>
                  <a:srgbClr val="000000"/>
                </a:solidFill>
                <a:latin typeface="Source Han Sans KR Bold"/>
                <a:ea typeface="Source Han Sans KR Bold"/>
                <a:cs typeface="Source Han Sans KR Bold"/>
                <a:sym typeface="Source Han Sans KR Bold"/>
              </a:rPr>
              <a:t>supports clear, rule-based policy design.</a:t>
            </a:r>
          </a:p>
          <a:p>
            <a:pPr algn="l">
              <a:lnSpc>
                <a:spcPts val="2419"/>
              </a:lnSpc>
            </a:pPr>
            <a:endParaRPr lang="en-US" sz="2199" b="1" spc="114">
              <a:solidFill>
                <a:srgbClr val="000000"/>
              </a:solidFill>
              <a:latin typeface="Source Han Sans KR Bold"/>
              <a:ea typeface="Source Han Sans KR Bold"/>
              <a:cs typeface="Source Han Sans KR Bold"/>
              <a:sym typeface="Source Han Sans KR Bold"/>
            </a:endParaRPr>
          </a:p>
        </p:txBody>
      </p:sp>
      <p:sp>
        <p:nvSpPr>
          <p:cNvPr id="5" name="TextBox 5"/>
          <p:cNvSpPr txBox="1"/>
          <p:nvPr/>
        </p:nvSpPr>
        <p:spPr>
          <a:xfrm>
            <a:off x="587827" y="6272530"/>
            <a:ext cx="15609103" cy="2985770"/>
          </a:xfrm>
          <a:prstGeom prst="rect">
            <a:avLst/>
          </a:prstGeom>
        </p:spPr>
        <p:txBody>
          <a:bodyPr lIns="0" tIns="0" rIns="0" bIns="0" rtlCol="0" anchor="t">
            <a:spAutoFit/>
          </a:bodyPr>
          <a:lstStyle/>
          <a:p>
            <a:pPr algn="l">
              <a:lnSpc>
                <a:spcPts val="3300"/>
              </a:lnSpc>
            </a:pPr>
            <a:r>
              <a:rPr lang="en-US" sz="3000" spc="156">
                <a:solidFill>
                  <a:srgbClr val="000000"/>
                </a:solidFill>
                <a:latin typeface="Source Han Sans KR"/>
                <a:ea typeface="Source Han Sans KR"/>
                <a:cs typeface="Source Han Sans KR"/>
                <a:sym typeface="Source Han Sans KR"/>
              </a:rPr>
              <a:t>Cluster 1 - Envionment-Sensitive Cluster</a:t>
            </a:r>
          </a:p>
          <a:p>
            <a:pPr algn="l">
              <a:lnSpc>
                <a:spcPts val="3300"/>
              </a:lnSpc>
            </a:pPr>
            <a:endParaRPr lang="en-US" sz="3000" spc="156">
              <a:solidFill>
                <a:srgbClr val="000000"/>
              </a:solidFill>
              <a:latin typeface="Source Han Sans KR"/>
              <a:ea typeface="Source Han Sans KR"/>
              <a:cs typeface="Source Han Sans KR"/>
              <a:sym typeface="Source Han Sans KR"/>
            </a:endParaRPr>
          </a:p>
          <a:p>
            <a:pPr marL="474979" lvl="1" indent="-237490" algn="l">
              <a:lnSpc>
                <a:spcPts val="2419"/>
              </a:lnSpc>
              <a:buFont typeface="Arial"/>
              <a:buChar char="•"/>
            </a:pPr>
            <a:r>
              <a:rPr lang="en-US" sz="2199" spc="114">
                <a:solidFill>
                  <a:srgbClr val="000000"/>
                </a:solidFill>
                <a:latin typeface="Source Han Sans KR"/>
                <a:ea typeface="Source Han Sans KR"/>
                <a:cs typeface="Source Han Sans KR"/>
                <a:sym typeface="Source Han Sans KR"/>
              </a:rPr>
              <a:t>MSE: 98.9 / R²: 0.2827 (Lowest performance)</a:t>
            </a:r>
          </a:p>
          <a:p>
            <a:pPr algn="l">
              <a:lnSpc>
                <a:spcPts val="2419"/>
              </a:lnSpc>
            </a:pPr>
            <a:endParaRPr lang="en-US" sz="2199" spc="114">
              <a:solidFill>
                <a:srgbClr val="000000"/>
              </a:solidFill>
              <a:latin typeface="Source Han Sans KR"/>
              <a:ea typeface="Source Han Sans KR"/>
              <a:cs typeface="Source Han Sans KR"/>
              <a:sym typeface="Source Han Sans KR"/>
            </a:endParaRPr>
          </a:p>
          <a:p>
            <a:pPr marL="474979" lvl="1" indent="-237490" algn="l">
              <a:lnSpc>
                <a:spcPts val="2419"/>
              </a:lnSpc>
              <a:buFont typeface="Arial"/>
              <a:buChar char="•"/>
            </a:pPr>
            <a:r>
              <a:rPr lang="en-US" sz="2199" spc="114">
                <a:solidFill>
                  <a:srgbClr val="000000"/>
                </a:solidFill>
                <a:latin typeface="Source Han Sans KR"/>
                <a:ea typeface="Source Han Sans KR"/>
                <a:cs typeface="Source Han Sans KR"/>
                <a:sym typeface="Source Han Sans KR"/>
              </a:rPr>
              <a:t>Environmental factors often behave </a:t>
            </a:r>
            <a:r>
              <a:rPr lang="en-US" sz="2199" b="1" spc="114">
                <a:solidFill>
                  <a:srgbClr val="000000"/>
                </a:solidFill>
                <a:latin typeface="Source Han Sans KR Bold"/>
                <a:ea typeface="Source Han Sans KR Bold"/>
                <a:cs typeface="Source Han Sans KR Bold"/>
                <a:sym typeface="Source Han Sans KR Bold"/>
              </a:rPr>
              <a:t>non-linearly</a:t>
            </a:r>
            <a:r>
              <a:rPr lang="en-US" sz="2199" spc="114">
                <a:solidFill>
                  <a:srgbClr val="000000"/>
                </a:solidFill>
                <a:latin typeface="Source Han Sans KR"/>
                <a:ea typeface="Source Han Sans KR"/>
                <a:cs typeface="Source Han Sans KR"/>
                <a:sym typeface="Source Han Sans KR"/>
              </a:rPr>
              <a:t> and with</a:t>
            </a:r>
            <a:r>
              <a:rPr lang="en-US" sz="2199" b="1" spc="114">
                <a:solidFill>
                  <a:srgbClr val="000000"/>
                </a:solidFill>
                <a:latin typeface="Source Han Sans KR Bold"/>
                <a:ea typeface="Source Han Sans KR Bold"/>
                <a:cs typeface="Source Han Sans KR Bold"/>
                <a:sym typeface="Source Han Sans KR Bold"/>
              </a:rPr>
              <a:t> high variability</a:t>
            </a:r>
            <a:r>
              <a:rPr lang="en-US" sz="2199" spc="114">
                <a:solidFill>
                  <a:srgbClr val="000000"/>
                </a:solidFill>
                <a:latin typeface="Source Han Sans KR"/>
                <a:ea typeface="Source Han Sans KR"/>
                <a:cs typeface="Source Han Sans KR"/>
                <a:sym typeface="Source Han Sans KR"/>
              </a:rPr>
              <a:t>, making them </a:t>
            </a:r>
            <a:r>
              <a:rPr lang="en-US" sz="2199" b="1" spc="114">
                <a:solidFill>
                  <a:srgbClr val="000000"/>
                </a:solidFill>
                <a:latin typeface="Source Han Sans KR Bold"/>
                <a:ea typeface="Source Han Sans KR Bold"/>
                <a:cs typeface="Source Han Sans KR Bold"/>
                <a:sym typeface="Source Han Sans KR Bold"/>
              </a:rPr>
              <a:t>harder to model accurately using linear regression.</a:t>
            </a:r>
          </a:p>
          <a:p>
            <a:pPr algn="l">
              <a:lnSpc>
                <a:spcPts val="2419"/>
              </a:lnSpc>
            </a:pPr>
            <a:endParaRPr lang="en-US" sz="2199" b="1" spc="114">
              <a:solidFill>
                <a:srgbClr val="000000"/>
              </a:solidFill>
              <a:latin typeface="Source Han Sans KR Bold"/>
              <a:ea typeface="Source Han Sans KR Bold"/>
              <a:cs typeface="Source Han Sans KR Bold"/>
              <a:sym typeface="Source Han Sans KR Bold"/>
            </a:endParaRPr>
          </a:p>
          <a:p>
            <a:pPr marL="474979" lvl="1" indent="-237490" algn="l">
              <a:lnSpc>
                <a:spcPts val="2419"/>
              </a:lnSpc>
              <a:buFont typeface="Arial"/>
              <a:buChar char="•"/>
            </a:pPr>
            <a:r>
              <a:rPr lang="en-US" sz="2199" spc="114">
                <a:solidFill>
                  <a:srgbClr val="000000"/>
                </a:solidFill>
                <a:latin typeface="Source Han Sans KR"/>
                <a:ea typeface="Source Han Sans KR"/>
                <a:cs typeface="Source Han Sans KR"/>
                <a:sym typeface="Source Han Sans KR"/>
              </a:rPr>
              <a:t>While </a:t>
            </a:r>
            <a:r>
              <a:rPr lang="en-US" sz="2199" b="1" spc="114">
                <a:solidFill>
                  <a:srgbClr val="000000"/>
                </a:solidFill>
                <a:latin typeface="Source Han Sans KR Bold"/>
                <a:ea typeface="Source Han Sans KR Bold"/>
                <a:cs typeface="Source Han Sans KR Bold"/>
                <a:sym typeface="Source Han Sans KR Bold"/>
              </a:rPr>
              <a:t>special_event</a:t>
            </a:r>
            <a:r>
              <a:rPr lang="en-US" sz="2199" spc="114">
                <a:solidFill>
                  <a:srgbClr val="000000"/>
                </a:solidFill>
                <a:latin typeface="Source Han Sans KR"/>
                <a:ea typeface="Source Han Sans KR"/>
                <a:cs typeface="Source Han Sans KR"/>
                <a:sym typeface="Source Han Sans KR"/>
              </a:rPr>
              <a:t> appears influential, its </a:t>
            </a:r>
            <a:r>
              <a:rPr lang="en-US" sz="2199" b="1" spc="114">
                <a:solidFill>
                  <a:srgbClr val="000000"/>
                </a:solidFill>
                <a:latin typeface="Source Han Sans KR Bold"/>
                <a:ea typeface="Source Han Sans KR Bold"/>
                <a:cs typeface="Source Han Sans KR Bold"/>
                <a:sym typeface="Source Han Sans KR Bold"/>
              </a:rPr>
              <a:t>binary</a:t>
            </a:r>
            <a:r>
              <a:rPr lang="en-US" sz="2199" spc="114">
                <a:solidFill>
                  <a:srgbClr val="000000"/>
                </a:solidFill>
                <a:latin typeface="Source Han Sans KR"/>
                <a:ea typeface="Source Han Sans KR"/>
                <a:cs typeface="Source Han Sans KR"/>
                <a:sym typeface="Source Han Sans KR"/>
              </a:rPr>
              <a:t> nature may </a:t>
            </a:r>
            <a:r>
              <a:rPr lang="en-US" sz="2199" b="1" spc="114">
                <a:solidFill>
                  <a:srgbClr val="000000"/>
                </a:solidFill>
                <a:latin typeface="Source Han Sans KR Bold"/>
                <a:ea typeface="Source Han Sans KR Bold"/>
                <a:cs typeface="Source Han Sans KR Bold"/>
                <a:sym typeface="Source Han Sans KR Bold"/>
              </a:rPr>
              <a:t>exaggerate importance due to normalization</a:t>
            </a:r>
            <a:r>
              <a:rPr lang="en-US" sz="2199" spc="114">
                <a:solidFill>
                  <a:srgbClr val="000000"/>
                </a:solidFill>
                <a:latin typeface="Source Han Sans KR"/>
                <a:ea typeface="Source Han Sans KR"/>
                <a:cs typeface="Source Han Sans KR"/>
                <a:sym typeface="Source Han Sans KR"/>
              </a:rPr>
              <a:t>, and interactions with environmental variables </a:t>
            </a:r>
            <a:r>
              <a:rPr lang="en-US" sz="2199" b="1" spc="114">
                <a:solidFill>
                  <a:srgbClr val="000000"/>
                </a:solidFill>
                <a:latin typeface="Source Han Sans KR Bold"/>
                <a:ea typeface="Source Han Sans KR Bold"/>
                <a:cs typeface="Source Han Sans KR Bold"/>
                <a:sym typeface="Source Han Sans KR Bold"/>
              </a:rPr>
              <a:t>might be overlooked.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7827" y="606877"/>
            <a:ext cx="4158258" cy="438150"/>
          </a:xfrm>
          <a:prstGeom prst="rect">
            <a:avLst/>
          </a:prstGeom>
        </p:spPr>
        <p:txBody>
          <a:bodyPr lIns="0" tIns="0" rIns="0" bIns="0" rtlCol="0" anchor="t">
            <a:spAutoFit/>
          </a:bodyPr>
          <a:lstStyle/>
          <a:p>
            <a:pPr algn="l">
              <a:lnSpc>
                <a:spcPts val="3300"/>
              </a:lnSpc>
              <a:spcBef>
                <a:spcPct val="0"/>
              </a:spcBef>
            </a:pPr>
            <a:r>
              <a:rPr lang="en-US" sz="3000" b="1" spc="156">
                <a:solidFill>
                  <a:srgbClr val="3160D8"/>
                </a:solidFill>
                <a:latin typeface="Source Han Sans KR Bold"/>
                <a:ea typeface="Source Han Sans KR Bold"/>
                <a:cs typeface="Source Han Sans KR Bold"/>
                <a:sym typeface="Source Han Sans KR Bold"/>
              </a:rPr>
              <a:t>Evaluation -  K-Fold </a:t>
            </a:r>
          </a:p>
        </p:txBody>
      </p:sp>
      <p:sp>
        <p:nvSpPr>
          <p:cNvPr id="3" name="TextBox 3"/>
          <p:cNvSpPr txBox="1"/>
          <p:nvPr/>
        </p:nvSpPr>
        <p:spPr>
          <a:xfrm>
            <a:off x="587827" y="2157730"/>
            <a:ext cx="15609103" cy="3290570"/>
          </a:xfrm>
          <a:prstGeom prst="rect">
            <a:avLst/>
          </a:prstGeom>
        </p:spPr>
        <p:txBody>
          <a:bodyPr lIns="0" tIns="0" rIns="0" bIns="0" rtlCol="0" anchor="t">
            <a:spAutoFit/>
          </a:bodyPr>
          <a:lstStyle/>
          <a:p>
            <a:pPr algn="l">
              <a:lnSpc>
                <a:spcPts val="3300"/>
              </a:lnSpc>
            </a:pPr>
            <a:r>
              <a:rPr lang="en-US" sz="3000" spc="156">
                <a:solidFill>
                  <a:srgbClr val="000000"/>
                </a:solidFill>
                <a:latin typeface="Source Han Sans KR"/>
                <a:ea typeface="Source Han Sans KR"/>
                <a:cs typeface="Source Han Sans KR"/>
                <a:sym typeface="Source Han Sans KR"/>
              </a:rPr>
              <a:t>Cluster 2 - All overall Lowest Group</a:t>
            </a:r>
          </a:p>
          <a:p>
            <a:pPr algn="l">
              <a:lnSpc>
                <a:spcPts val="3300"/>
              </a:lnSpc>
            </a:pPr>
            <a:endParaRPr lang="en-US" sz="3000" spc="156">
              <a:solidFill>
                <a:srgbClr val="000000"/>
              </a:solidFill>
              <a:latin typeface="Source Han Sans KR"/>
              <a:ea typeface="Source Han Sans KR"/>
              <a:cs typeface="Source Han Sans KR"/>
              <a:sym typeface="Source Han Sans KR"/>
            </a:endParaRPr>
          </a:p>
          <a:p>
            <a:pPr marL="474979" lvl="1" indent="-237490" algn="l">
              <a:lnSpc>
                <a:spcPts val="2419"/>
              </a:lnSpc>
              <a:buFont typeface="Arial"/>
              <a:buChar char="•"/>
            </a:pPr>
            <a:r>
              <a:rPr lang="en-US" sz="2199" spc="114">
                <a:solidFill>
                  <a:srgbClr val="000000"/>
                </a:solidFill>
                <a:latin typeface="Source Han Sans KR"/>
                <a:ea typeface="Source Han Sans KR"/>
                <a:cs typeface="Source Han Sans KR"/>
                <a:sym typeface="Source Han Sans KR"/>
              </a:rPr>
              <a:t>MSE: 78.6 / R²: 0.3826 (best performance)</a:t>
            </a:r>
          </a:p>
          <a:p>
            <a:pPr algn="l">
              <a:lnSpc>
                <a:spcPts val="2419"/>
              </a:lnSpc>
            </a:pPr>
            <a:endParaRPr lang="en-US" sz="2199" spc="114">
              <a:solidFill>
                <a:srgbClr val="000000"/>
              </a:solidFill>
              <a:latin typeface="Source Han Sans KR"/>
              <a:ea typeface="Source Han Sans KR"/>
              <a:cs typeface="Source Han Sans KR"/>
              <a:sym typeface="Source Han Sans KR"/>
            </a:endParaRPr>
          </a:p>
          <a:p>
            <a:pPr marL="474979" lvl="1" indent="-237490" algn="l">
              <a:lnSpc>
                <a:spcPts val="2419"/>
              </a:lnSpc>
              <a:buFont typeface="Arial"/>
              <a:buChar char="•"/>
            </a:pPr>
            <a:r>
              <a:rPr lang="en-US" sz="2199" spc="114">
                <a:solidFill>
                  <a:srgbClr val="000000"/>
                </a:solidFill>
                <a:latin typeface="Source Han Sans KR"/>
                <a:ea typeface="Source Han Sans KR"/>
                <a:cs typeface="Source Han Sans KR"/>
                <a:sym typeface="Source Han Sans KR"/>
              </a:rPr>
              <a:t>Waste generation in this group is highly correlated with meal volume, forming a near-linear and predictable relationship.</a:t>
            </a:r>
          </a:p>
          <a:p>
            <a:pPr algn="l">
              <a:lnSpc>
                <a:spcPts val="2419"/>
              </a:lnSpc>
            </a:pPr>
            <a:endParaRPr lang="en-US" sz="2199" spc="114">
              <a:solidFill>
                <a:srgbClr val="000000"/>
              </a:solidFill>
              <a:latin typeface="Source Han Sans KR"/>
              <a:ea typeface="Source Han Sans KR"/>
              <a:cs typeface="Source Han Sans KR"/>
              <a:sym typeface="Source Han Sans KR"/>
            </a:endParaRPr>
          </a:p>
          <a:p>
            <a:pPr marL="474979" lvl="1" indent="-237490" algn="l">
              <a:lnSpc>
                <a:spcPts val="2419"/>
              </a:lnSpc>
              <a:buFont typeface="Arial"/>
              <a:buChar char="•"/>
            </a:pPr>
            <a:r>
              <a:rPr lang="en-US" sz="2199" spc="114">
                <a:solidFill>
                  <a:srgbClr val="000000"/>
                </a:solidFill>
                <a:latin typeface="Source Han Sans KR"/>
                <a:ea typeface="Source Han Sans KR"/>
                <a:cs typeface="Source Han Sans KR"/>
                <a:sym typeface="Source Han Sans KR"/>
              </a:rPr>
              <a:t>The strong signal-to-noise ratio and structural simplicity of this cluster enable </a:t>
            </a:r>
            <a:r>
              <a:rPr lang="en-US" sz="2199" b="1" spc="114">
                <a:solidFill>
                  <a:srgbClr val="000000"/>
                </a:solidFill>
                <a:latin typeface="Source Han Sans KR Bold"/>
                <a:ea typeface="Source Han Sans KR Bold"/>
                <a:cs typeface="Source Han Sans KR Bold"/>
                <a:sym typeface="Source Han Sans KR Bold"/>
              </a:rPr>
              <a:t>more accurate predictions</a:t>
            </a:r>
            <a:r>
              <a:rPr lang="en-US" sz="2199" spc="114">
                <a:solidFill>
                  <a:srgbClr val="000000"/>
                </a:solidFill>
                <a:latin typeface="Source Han Sans KR"/>
                <a:ea typeface="Source Han Sans KR"/>
                <a:cs typeface="Source Han Sans KR"/>
                <a:sym typeface="Source Han Sans KR"/>
              </a:rPr>
              <a:t> even with basic models.</a:t>
            </a:r>
          </a:p>
          <a:p>
            <a:pPr algn="l">
              <a:lnSpc>
                <a:spcPts val="2419"/>
              </a:lnSpc>
            </a:pPr>
            <a:endParaRPr lang="en-US" sz="2199" spc="114">
              <a:solidFill>
                <a:srgbClr val="000000"/>
              </a:solidFill>
              <a:latin typeface="Source Han Sans KR"/>
              <a:ea typeface="Source Han Sans KR"/>
              <a:cs typeface="Source Han Sans KR"/>
              <a:sym typeface="Source Han Sans KR"/>
            </a:endParaRPr>
          </a:p>
        </p:txBody>
      </p:sp>
      <p:sp>
        <p:nvSpPr>
          <p:cNvPr id="4" name="TextBox 4"/>
          <p:cNvSpPr txBox="1"/>
          <p:nvPr/>
        </p:nvSpPr>
        <p:spPr>
          <a:xfrm>
            <a:off x="587827" y="5545411"/>
            <a:ext cx="9144000" cy="355600"/>
          </a:xfrm>
          <a:prstGeom prst="rect">
            <a:avLst/>
          </a:prstGeom>
        </p:spPr>
        <p:txBody>
          <a:bodyPr lIns="0" tIns="0" rIns="0" bIns="0" rtlCol="0" anchor="t">
            <a:spAutoFit/>
          </a:bodyPr>
          <a:lstStyle/>
          <a:p>
            <a:pPr algn="l">
              <a:lnSpc>
                <a:spcPts val="2749"/>
              </a:lnSpc>
              <a:spcBef>
                <a:spcPct val="0"/>
              </a:spcBef>
            </a:pPr>
            <a:r>
              <a:rPr lang="en-US" sz="2499" b="1" spc="129">
                <a:solidFill>
                  <a:srgbClr val="000000"/>
                </a:solidFill>
                <a:latin typeface="Source Han Sans KR Bold"/>
                <a:ea typeface="Source Han Sans KR Bold"/>
                <a:cs typeface="Source Han Sans KR Bold"/>
                <a:sym typeface="Source Han Sans KR Bold"/>
              </a:rPr>
              <a:t>Why the R² Scores &amp; MSE were unstable..?</a:t>
            </a:r>
          </a:p>
        </p:txBody>
      </p:sp>
      <p:sp>
        <p:nvSpPr>
          <p:cNvPr id="5" name="TextBox 5"/>
          <p:cNvSpPr txBox="1"/>
          <p:nvPr/>
        </p:nvSpPr>
        <p:spPr>
          <a:xfrm>
            <a:off x="587827" y="5998122"/>
            <a:ext cx="17700173" cy="3971290"/>
          </a:xfrm>
          <a:prstGeom prst="rect">
            <a:avLst/>
          </a:prstGeom>
        </p:spPr>
        <p:txBody>
          <a:bodyPr lIns="0" tIns="0" rIns="0" bIns="0" rtlCol="0" anchor="t">
            <a:spAutoFit/>
          </a:bodyPr>
          <a:lstStyle/>
          <a:p>
            <a:pPr algn="l">
              <a:lnSpc>
                <a:spcPts val="2419"/>
              </a:lnSpc>
            </a:pPr>
            <a:endParaRPr/>
          </a:p>
          <a:p>
            <a:pPr marL="474979" lvl="1" indent="-237490" algn="l">
              <a:lnSpc>
                <a:spcPts val="2419"/>
              </a:lnSpc>
              <a:spcBef>
                <a:spcPct val="0"/>
              </a:spcBef>
              <a:buFont typeface="Arial"/>
              <a:buChar char="•"/>
            </a:pPr>
            <a:r>
              <a:rPr lang="en-US" sz="2199" spc="114">
                <a:solidFill>
                  <a:srgbClr val="000000"/>
                </a:solidFill>
                <a:latin typeface="Source Han Sans KR"/>
                <a:ea typeface="Source Han Sans KR"/>
                <a:cs typeface="Source Han Sans KR"/>
                <a:sym typeface="Source Han Sans KR"/>
              </a:rPr>
              <a:t>The relatively unstable R² &amp; MSE values are not due to flaws in the model itself, but rather stem from limitations in the data characteristics and feature design.</a:t>
            </a:r>
          </a:p>
          <a:p>
            <a:pPr algn="l">
              <a:lnSpc>
                <a:spcPts val="2419"/>
              </a:lnSpc>
              <a:spcBef>
                <a:spcPct val="0"/>
              </a:spcBef>
            </a:pPr>
            <a:endParaRPr lang="en-US" sz="2199" spc="114">
              <a:solidFill>
                <a:srgbClr val="000000"/>
              </a:solidFill>
              <a:latin typeface="Source Han Sans KR"/>
              <a:ea typeface="Source Han Sans KR"/>
              <a:cs typeface="Source Han Sans KR"/>
              <a:sym typeface="Source Han Sans KR"/>
            </a:endParaRPr>
          </a:p>
          <a:p>
            <a:pPr marL="474979" lvl="1" indent="-237490" algn="l">
              <a:lnSpc>
                <a:spcPts val="2419"/>
              </a:lnSpc>
              <a:spcBef>
                <a:spcPct val="0"/>
              </a:spcBef>
              <a:buFont typeface="Arial"/>
              <a:buChar char="•"/>
            </a:pPr>
            <a:r>
              <a:rPr lang="en-US" sz="2199" spc="114">
                <a:solidFill>
                  <a:srgbClr val="000000"/>
                </a:solidFill>
                <a:latin typeface="Source Han Sans KR"/>
                <a:ea typeface="Source Han Sans KR"/>
                <a:cs typeface="Source Han Sans KR"/>
                <a:sym typeface="Source Han Sans KR"/>
              </a:rPr>
              <a:t>Several key input features are discrete or binary, which makes it difficult to accurately capture the variance in the continuous target variable food_waste_kg.</a:t>
            </a:r>
          </a:p>
          <a:p>
            <a:pPr algn="l">
              <a:lnSpc>
                <a:spcPts val="2419"/>
              </a:lnSpc>
              <a:spcBef>
                <a:spcPct val="0"/>
              </a:spcBef>
            </a:pPr>
            <a:endParaRPr lang="en-US" sz="2199" spc="114">
              <a:solidFill>
                <a:srgbClr val="000000"/>
              </a:solidFill>
              <a:latin typeface="Source Han Sans KR"/>
              <a:ea typeface="Source Han Sans KR"/>
              <a:cs typeface="Source Han Sans KR"/>
              <a:sym typeface="Source Han Sans KR"/>
            </a:endParaRPr>
          </a:p>
          <a:p>
            <a:pPr marL="474979" lvl="1" indent="-237490" algn="l">
              <a:lnSpc>
                <a:spcPts val="2419"/>
              </a:lnSpc>
              <a:spcBef>
                <a:spcPct val="0"/>
              </a:spcBef>
              <a:buFont typeface="Arial"/>
              <a:buChar char="•"/>
            </a:pPr>
            <a:r>
              <a:rPr lang="en-US" sz="2199" spc="114">
                <a:solidFill>
                  <a:srgbClr val="000000"/>
                </a:solidFill>
                <a:latin typeface="Source Han Sans KR"/>
                <a:ea typeface="Source Han Sans KR"/>
                <a:cs typeface="Source Han Sans KR"/>
                <a:sym typeface="Source Han Sans KR"/>
              </a:rPr>
              <a:t>The model also does not account for feature interactions. In real-world restaurant operations, factors like temperature + event occurrence or staff count + meal volume interact and jointly impact food waste.</a:t>
            </a:r>
          </a:p>
          <a:p>
            <a:pPr algn="l">
              <a:lnSpc>
                <a:spcPts val="2419"/>
              </a:lnSpc>
              <a:spcBef>
                <a:spcPct val="0"/>
              </a:spcBef>
            </a:pPr>
            <a:endParaRPr lang="en-US" sz="2199" spc="114">
              <a:solidFill>
                <a:srgbClr val="000000"/>
              </a:solidFill>
              <a:latin typeface="Source Han Sans KR"/>
              <a:ea typeface="Source Han Sans KR"/>
              <a:cs typeface="Source Han Sans KR"/>
              <a:sym typeface="Source Han Sans KR"/>
            </a:endParaRPr>
          </a:p>
          <a:p>
            <a:pPr marL="474979" lvl="1" indent="-237490" algn="l">
              <a:lnSpc>
                <a:spcPts val="2419"/>
              </a:lnSpc>
              <a:spcBef>
                <a:spcPct val="0"/>
              </a:spcBef>
              <a:buFont typeface="Arial"/>
              <a:buChar char="•"/>
            </a:pPr>
            <a:r>
              <a:rPr lang="en-US" sz="2199" spc="114">
                <a:solidFill>
                  <a:srgbClr val="000000"/>
                </a:solidFill>
                <a:latin typeface="Source Han Sans KR"/>
                <a:ea typeface="Source Han Sans KR"/>
                <a:cs typeface="Source Han Sans KR"/>
                <a:sym typeface="Source Han Sans KR"/>
              </a:rPr>
              <a:t>However,</a:t>
            </a:r>
            <a:r>
              <a:rPr lang="en-US" sz="2199" b="1" spc="114">
                <a:solidFill>
                  <a:srgbClr val="000000"/>
                </a:solidFill>
                <a:latin typeface="Source Han Sans KR Bold"/>
                <a:ea typeface="Source Han Sans KR Bold"/>
                <a:cs typeface="Source Han Sans KR Bold"/>
                <a:sym typeface="Source Han Sans KR Bold"/>
              </a:rPr>
              <a:t> the linear model treats these variables independently, which limits explanatory power.</a:t>
            </a:r>
          </a:p>
          <a:p>
            <a:pPr algn="l">
              <a:lnSpc>
                <a:spcPts val="2419"/>
              </a:lnSpc>
              <a:spcBef>
                <a:spcPct val="0"/>
              </a:spcBef>
            </a:pPr>
            <a:endParaRPr lang="en-US" sz="2199" b="1" spc="114">
              <a:solidFill>
                <a:srgbClr val="000000"/>
              </a:solidFill>
              <a:latin typeface="Source Han Sans KR Bold"/>
              <a:ea typeface="Source Han Sans KR Bold"/>
              <a:cs typeface="Source Han Sans KR Bold"/>
              <a:sym typeface="Source Han Sans KR Bold"/>
            </a:endParaRPr>
          </a:p>
          <a:p>
            <a:pPr algn="l">
              <a:lnSpc>
                <a:spcPts val="2419"/>
              </a:lnSpc>
              <a:spcBef>
                <a:spcPct val="0"/>
              </a:spcBef>
            </a:pPr>
            <a:endParaRPr lang="en-US" sz="2199" b="1" spc="114">
              <a:solidFill>
                <a:srgbClr val="000000"/>
              </a:solidFill>
              <a:latin typeface="Source Han Sans KR Bold"/>
              <a:ea typeface="Source Han Sans KR Bold"/>
              <a:cs typeface="Source Han Sans KR Bold"/>
              <a:sym typeface="Source Han Sans KR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448857"/>
            <a:ext cx="15609103" cy="1766570"/>
          </a:xfrm>
          <a:prstGeom prst="rect">
            <a:avLst/>
          </a:prstGeom>
        </p:spPr>
        <p:txBody>
          <a:bodyPr lIns="0" tIns="0" rIns="0" bIns="0" rtlCol="0" anchor="t">
            <a:spAutoFit/>
          </a:bodyPr>
          <a:lstStyle/>
          <a:p>
            <a:pPr algn="l">
              <a:lnSpc>
                <a:spcPts val="3300"/>
              </a:lnSpc>
            </a:pPr>
            <a:r>
              <a:rPr lang="en-US" sz="3000" spc="156">
                <a:solidFill>
                  <a:srgbClr val="000000"/>
                </a:solidFill>
                <a:latin typeface="Source Han Sans KR"/>
                <a:ea typeface="Source Han Sans KR"/>
                <a:cs typeface="Source Han Sans KR"/>
                <a:sym typeface="Source Han Sans KR"/>
              </a:rPr>
              <a:t>1. *</a:t>
            </a:r>
            <a:r>
              <a:rPr lang="en-US" sz="3000" b="1" spc="156">
                <a:solidFill>
                  <a:srgbClr val="000000"/>
                </a:solidFill>
                <a:latin typeface="Source Han Sans KR Bold"/>
                <a:ea typeface="Source Han Sans KR Bold"/>
                <a:cs typeface="Source Han Sans KR Bold"/>
                <a:sym typeface="Source Han Sans KR Bold"/>
              </a:rPr>
              <a:t>Introduce </a:t>
            </a:r>
            <a:r>
              <a:rPr lang="en-US" sz="3000" b="1" u="sng" spc="156">
                <a:solidFill>
                  <a:srgbClr val="000000"/>
                </a:solidFill>
                <a:latin typeface="Source Han Sans KR Bold"/>
                <a:ea typeface="Source Han Sans KR Bold"/>
                <a:cs typeface="Source Han Sans KR Bold"/>
                <a:sym typeface="Source Han Sans KR Bold"/>
              </a:rPr>
              <a:t>Non-Linear </a:t>
            </a:r>
            <a:r>
              <a:rPr lang="en-US" sz="3000" b="1" spc="156">
                <a:solidFill>
                  <a:srgbClr val="000000"/>
                </a:solidFill>
                <a:latin typeface="Source Han Sans KR Bold"/>
                <a:ea typeface="Source Han Sans KR Bold"/>
                <a:cs typeface="Source Han Sans KR Bold"/>
                <a:sym typeface="Source Han Sans KR Bold"/>
              </a:rPr>
              <a:t>Models</a:t>
            </a:r>
            <a:r>
              <a:rPr lang="en-US" sz="3000" spc="156">
                <a:solidFill>
                  <a:srgbClr val="000000"/>
                </a:solidFill>
                <a:latin typeface="Source Han Sans KR"/>
                <a:ea typeface="Source Han Sans KR"/>
                <a:cs typeface="Source Han Sans KR"/>
                <a:sym typeface="Source Han Sans KR"/>
              </a:rPr>
              <a:t> (Random Forest, XGBoost, Neural Net...)</a:t>
            </a:r>
          </a:p>
          <a:p>
            <a:pPr algn="l">
              <a:lnSpc>
                <a:spcPts val="3300"/>
              </a:lnSpc>
            </a:pPr>
            <a:endParaRPr lang="en-US" sz="3000" spc="156">
              <a:solidFill>
                <a:srgbClr val="000000"/>
              </a:solidFill>
              <a:latin typeface="Source Han Sans KR"/>
              <a:ea typeface="Source Han Sans KR"/>
              <a:cs typeface="Source Han Sans KR"/>
              <a:sym typeface="Source Han Sans KR"/>
            </a:endParaRPr>
          </a:p>
          <a:p>
            <a:pPr marL="474979" lvl="1" indent="-237490" algn="l">
              <a:lnSpc>
                <a:spcPts val="2419"/>
              </a:lnSpc>
              <a:buFont typeface="Arial"/>
              <a:buChar char="•"/>
            </a:pPr>
            <a:r>
              <a:rPr lang="en-US" sz="2199" spc="114">
                <a:solidFill>
                  <a:srgbClr val="000000"/>
                </a:solidFill>
                <a:latin typeface="Source Han Sans KR"/>
                <a:ea typeface="Source Han Sans KR"/>
                <a:cs typeface="Source Han Sans KR"/>
                <a:sym typeface="Source Han Sans KR"/>
              </a:rPr>
              <a:t>Implementing models like Random Forest, XGBoost, or Neural Networks can capture complex relationships better and improve R² performance</a:t>
            </a:r>
          </a:p>
          <a:p>
            <a:pPr algn="l">
              <a:lnSpc>
                <a:spcPts val="2419"/>
              </a:lnSpc>
            </a:pPr>
            <a:endParaRPr lang="en-US" sz="2199" spc="114">
              <a:solidFill>
                <a:srgbClr val="000000"/>
              </a:solidFill>
              <a:latin typeface="Source Han Sans KR"/>
              <a:ea typeface="Source Han Sans KR"/>
              <a:cs typeface="Source Han Sans KR"/>
              <a:sym typeface="Source Han Sans KR"/>
            </a:endParaRPr>
          </a:p>
        </p:txBody>
      </p:sp>
      <p:sp>
        <p:nvSpPr>
          <p:cNvPr id="3" name="TextBox 3"/>
          <p:cNvSpPr txBox="1"/>
          <p:nvPr/>
        </p:nvSpPr>
        <p:spPr>
          <a:xfrm>
            <a:off x="587827" y="606877"/>
            <a:ext cx="10711458" cy="438150"/>
          </a:xfrm>
          <a:prstGeom prst="rect">
            <a:avLst/>
          </a:prstGeom>
        </p:spPr>
        <p:txBody>
          <a:bodyPr lIns="0" tIns="0" rIns="0" bIns="0" rtlCol="0" anchor="t">
            <a:spAutoFit/>
          </a:bodyPr>
          <a:lstStyle/>
          <a:p>
            <a:pPr algn="l">
              <a:lnSpc>
                <a:spcPts val="3300"/>
              </a:lnSpc>
              <a:spcBef>
                <a:spcPct val="0"/>
              </a:spcBef>
            </a:pPr>
            <a:r>
              <a:rPr lang="en-US" sz="3000" b="1" spc="156">
                <a:solidFill>
                  <a:srgbClr val="3160D8"/>
                </a:solidFill>
                <a:latin typeface="Source Han Sans KR Bold"/>
                <a:ea typeface="Source Han Sans KR Bold"/>
                <a:cs typeface="Source Han Sans KR Bold"/>
                <a:sym typeface="Source Han Sans KR Bold"/>
              </a:rPr>
              <a:t>Future Directions &amp; Model Enhancement Strategy...</a:t>
            </a:r>
          </a:p>
        </p:txBody>
      </p:sp>
      <p:sp>
        <p:nvSpPr>
          <p:cNvPr id="4" name="TextBox 4"/>
          <p:cNvSpPr txBox="1"/>
          <p:nvPr/>
        </p:nvSpPr>
        <p:spPr>
          <a:xfrm>
            <a:off x="1028700" y="5619257"/>
            <a:ext cx="15609103" cy="2376170"/>
          </a:xfrm>
          <a:prstGeom prst="rect">
            <a:avLst/>
          </a:prstGeom>
        </p:spPr>
        <p:txBody>
          <a:bodyPr lIns="0" tIns="0" rIns="0" bIns="0" rtlCol="0" anchor="t">
            <a:spAutoFit/>
          </a:bodyPr>
          <a:lstStyle/>
          <a:p>
            <a:pPr algn="l">
              <a:lnSpc>
                <a:spcPts val="3300"/>
              </a:lnSpc>
            </a:pPr>
            <a:r>
              <a:rPr lang="en-US" sz="3000" b="1" spc="156">
                <a:solidFill>
                  <a:srgbClr val="000000"/>
                </a:solidFill>
                <a:latin typeface="Source Han Sans KR Bold"/>
                <a:ea typeface="Source Han Sans KR Bold"/>
                <a:cs typeface="Source Han Sans KR Bold"/>
                <a:sym typeface="Source Han Sans KR Bold"/>
              </a:rPr>
              <a:t>2. Feature Engineering with Interaction Terms</a:t>
            </a:r>
          </a:p>
          <a:p>
            <a:pPr algn="l">
              <a:lnSpc>
                <a:spcPts val="3300"/>
              </a:lnSpc>
            </a:pPr>
            <a:endParaRPr lang="en-US" sz="3000" b="1" spc="156">
              <a:solidFill>
                <a:srgbClr val="000000"/>
              </a:solidFill>
              <a:latin typeface="Source Han Sans KR Bold"/>
              <a:ea typeface="Source Han Sans KR Bold"/>
              <a:cs typeface="Source Han Sans KR Bold"/>
              <a:sym typeface="Source Han Sans KR Bold"/>
            </a:endParaRPr>
          </a:p>
          <a:p>
            <a:pPr algn="l">
              <a:lnSpc>
                <a:spcPts val="2419"/>
              </a:lnSpc>
            </a:pPr>
            <a:r>
              <a:rPr lang="en-US" sz="2199" spc="114">
                <a:solidFill>
                  <a:srgbClr val="000000"/>
                </a:solidFill>
                <a:latin typeface="Source Han Sans KR"/>
                <a:ea typeface="Source Han Sans KR"/>
                <a:cs typeface="Source Han Sans KR"/>
                <a:sym typeface="Source Han Sans KR"/>
              </a:rPr>
              <a:t>   (ex. kitchen_staff × special_event OR temperature × humidity)</a:t>
            </a:r>
          </a:p>
          <a:p>
            <a:pPr algn="l">
              <a:lnSpc>
                <a:spcPts val="2419"/>
              </a:lnSpc>
            </a:pPr>
            <a:endParaRPr lang="en-US" sz="2199" spc="114">
              <a:solidFill>
                <a:srgbClr val="000000"/>
              </a:solidFill>
              <a:latin typeface="Source Han Sans KR"/>
              <a:ea typeface="Source Han Sans KR"/>
              <a:cs typeface="Source Han Sans KR"/>
              <a:sym typeface="Source Han Sans KR"/>
            </a:endParaRPr>
          </a:p>
          <a:p>
            <a:pPr marL="474979" lvl="1" indent="-237490" algn="l">
              <a:lnSpc>
                <a:spcPts val="2419"/>
              </a:lnSpc>
              <a:buFont typeface="Arial"/>
              <a:buChar char="•"/>
            </a:pPr>
            <a:r>
              <a:rPr lang="en-US" sz="2199" spc="114">
                <a:solidFill>
                  <a:srgbClr val="000000"/>
                </a:solidFill>
                <a:latin typeface="Source Han Sans KR"/>
                <a:ea typeface="Source Han Sans KR"/>
                <a:cs typeface="Source Han Sans KR"/>
                <a:sym typeface="Source Han Sans KR"/>
              </a:rPr>
              <a:t>Currently we only considered each variable individually but we can create combinatorial variables to reflect potential relationships.</a:t>
            </a:r>
          </a:p>
          <a:p>
            <a:pPr algn="l">
              <a:lnSpc>
                <a:spcPts val="2419"/>
              </a:lnSpc>
            </a:pPr>
            <a:endParaRPr lang="en-US" sz="2199" spc="114">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420545"/>
          <a:ext cx="16183020" cy="8429625"/>
        </p:xfrm>
        <a:graphic>
          <a:graphicData uri="http://schemas.openxmlformats.org/drawingml/2006/table">
            <a:tbl>
              <a:tblPr/>
              <a:tblGrid>
                <a:gridCol w="4045755">
                  <a:extLst>
                    <a:ext uri="{9D8B030D-6E8A-4147-A177-3AD203B41FA5}">
                      <a16:colId xmlns:a16="http://schemas.microsoft.com/office/drawing/2014/main" val="20000"/>
                    </a:ext>
                  </a:extLst>
                </a:gridCol>
                <a:gridCol w="4045755">
                  <a:extLst>
                    <a:ext uri="{9D8B030D-6E8A-4147-A177-3AD203B41FA5}">
                      <a16:colId xmlns:a16="http://schemas.microsoft.com/office/drawing/2014/main" val="20001"/>
                    </a:ext>
                  </a:extLst>
                </a:gridCol>
                <a:gridCol w="4045755">
                  <a:extLst>
                    <a:ext uri="{9D8B030D-6E8A-4147-A177-3AD203B41FA5}">
                      <a16:colId xmlns:a16="http://schemas.microsoft.com/office/drawing/2014/main" val="20002"/>
                    </a:ext>
                  </a:extLst>
                </a:gridCol>
                <a:gridCol w="4045755">
                  <a:extLst>
                    <a:ext uri="{9D8B030D-6E8A-4147-A177-3AD203B41FA5}">
                      <a16:colId xmlns:a16="http://schemas.microsoft.com/office/drawing/2014/main" val="20003"/>
                    </a:ext>
                  </a:extLst>
                </a:gridCol>
              </a:tblGrid>
              <a:tr h="3683775">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박유원</a:t>
                      </a:r>
                      <a:endParaRPr lang="en-US" sz="1100"/>
                    </a:p>
                    <a:p>
                      <a:pPr algn="ctr">
                        <a:lnSpc>
                          <a:spcPts val="2800"/>
                        </a:lnSpc>
                      </a:pPr>
                      <a:r>
                        <a:rPr lang="en-US" sz="2000">
                          <a:solidFill>
                            <a:srgbClr val="000000"/>
                          </a:solidFill>
                          <a:latin typeface="Source Han Sans KR"/>
                          <a:ea typeface="Source Han Sans KR"/>
                          <a:cs typeface="Source Han Sans KR"/>
                          <a:sym typeface="Source Han Sans KR"/>
                        </a:rPr>
                        <a:t>202135768</a:t>
                      </a:r>
                    </a:p>
                    <a:p>
                      <a:pPr algn="ctr">
                        <a:lnSpc>
                          <a:spcPts val="2800"/>
                        </a:lnSpc>
                      </a:pPr>
                      <a:endParaRPr lang="en-US" sz="2000">
                        <a:solidFill>
                          <a:srgbClr val="000000"/>
                        </a:solidFill>
                        <a:latin typeface="Source Han Sans KR"/>
                        <a:ea typeface="Source Han Sans KR"/>
                        <a:cs typeface="Source Han Sans KR"/>
                        <a:sym typeface="Source Han Sans KR"/>
                      </a:endParaRPr>
                    </a:p>
                    <a:p>
                      <a:pPr algn="ctr">
                        <a:lnSpc>
                          <a:spcPts val="2800"/>
                        </a:lnSpc>
                      </a:pPr>
                      <a:r>
                        <a:rPr lang="en-US" sz="2000">
                          <a:solidFill>
                            <a:srgbClr val="000000"/>
                          </a:solidFill>
                          <a:latin typeface="Source Han Sans KR"/>
                          <a:ea typeface="Source Han Sans KR"/>
                          <a:cs typeface="Source Han Sans KR"/>
                          <a:sym typeface="Source Han Sans KR"/>
                        </a:rPr>
                        <a:t>Data Research</a:t>
                      </a:r>
                    </a:p>
                    <a:p>
                      <a:pPr algn="ctr">
                        <a:lnSpc>
                          <a:spcPts val="2800"/>
                        </a:lnSpc>
                      </a:pPr>
                      <a:r>
                        <a:rPr lang="en-US" sz="2000">
                          <a:solidFill>
                            <a:srgbClr val="000000"/>
                          </a:solidFill>
                          <a:latin typeface="Source Han Sans KR"/>
                          <a:ea typeface="Source Han Sans KR"/>
                          <a:cs typeface="Source Han Sans KR"/>
                          <a:sym typeface="Source Han Sans KR"/>
                        </a:rPr>
                        <a:t>Visualization</a:t>
                      </a:r>
                    </a:p>
                    <a:p>
                      <a:pPr algn="ctr">
                        <a:lnSpc>
                          <a:spcPts val="2800"/>
                        </a:lnSpc>
                      </a:pPr>
                      <a:r>
                        <a:rPr lang="en-US" sz="2000">
                          <a:solidFill>
                            <a:srgbClr val="000000"/>
                          </a:solidFill>
                          <a:latin typeface="Source Han Sans KR"/>
                          <a:ea typeface="Source Han Sans KR"/>
                          <a:cs typeface="Source Han Sans KR"/>
                          <a:sym typeface="Source Han Sans KR"/>
                        </a:rPr>
                        <a:t>PPT</a:t>
                      </a:r>
                    </a:p>
                  </a:txBody>
                  <a:tcPr marL="190500" marR="190500" marT="190500" marB="190500" anchor="ctr">
                    <a:lnL w="38100" cap="flat" cmpd="sng" algn="ctr">
                      <a:solidFill>
                        <a:srgbClr val="3160D8"/>
                      </a:solidFill>
                      <a:prstDash val="solid"/>
                      <a:round/>
                      <a:headEnd type="none" w="med" len="med"/>
                      <a:tailEnd type="none" w="med" len="med"/>
                    </a:lnL>
                    <a:lnR w="38100" cap="flat" cmpd="sng" algn="ctr">
                      <a:solidFill>
                        <a:srgbClr val="3160D8"/>
                      </a:solidFill>
                      <a:prstDash val="solid"/>
                      <a:round/>
                      <a:headEnd type="none" w="med" len="med"/>
                      <a:tailEnd type="none" w="med" len="med"/>
                    </a:lnR>
                    <a:lnT w="38100" cap="flat" cmpd="sng" algn="ctr">
                      <a:solidFill>
                        <a:srgbClr val="3160D8"/>
                      </a:solidFill>
                      <a:prstDash val="solid"/>
                      <a:round/>
                      <a:headEnd type="none" w="med" len="med"/>
                      <a:tailEnd type="none" w="med" len="med"/>
                    </a:lnT>
                    <a:lnB w="38100" cap="flat" cmpd="sng" algn="ctr">
                      <a:solidFill>
                        <a:srgbClr val="3160D8"/>
                      </a:solidFill>
                      <a:prstDash val="solid"/>
                      <a:round/>
                      <a:headEnd type="none" w="med" len="med"/>
                      <a:tailEnd type="none" w="med" len="med"/>
                    </a:lnB>
                  </a:tcPr>
                </a:tc>
                <a:tc>
                  <a:txBody>
                    <a:bodyPr/>
                    <a:lstStyle/>
                    <a:p>
                      <a:pPr algn="ctr">
                        <a:lnSpc>
                          <a:spcPts val="2800"/>
                        </a:lnSpc>
                        <a:defRPr/>
                      </a:pPr>
                      <a:endParaRPr lang="en-US" sz="1100"/>
                    </a:p>
                    <a:p>
                      <a:pPr algn="ctr">
                        <a:lnSpc>
                          <a:spcPts val="2800"/>
                        </a:lnSpc>
                      </a:pPr>
                      <a:r>
                        <a:rPr lang="en-US" sz="2000">
                          <a:solidFill>
                            <a:srgbClr val="000000"/>
                          </a:solidFill>
                          <a:latin typeface="Source Han Sans KR"/>
                          <a:ea typeface="Source Han Sans KR"/>
                          <a:cs typeface="Source Han Sans KR"/>
                          <a:sym typeface="Source Han Sans KR"/>
                        </a:rPr>
                        <a:t>이동호</a:t>
                      </a:r>
                    </a:p>
                    <a:p>
                      <a:pPr algn="ctr">
                        <a:lnSpc>
                          <a:spcPts val="2800"/>
                        </a:lnSpc>
                      </a:pPr>
                      <a:r>
                        <a:rPr lang="en-US" sz="2000">
                          <a:solidFill>
                            <a:srgbClr val="000000"/>
                          </a:solidFill>
                          <a:latin typeface="Source Han Sans KR"/>
                          <a:ea typeface="Source Han Sans KR"/>
                          <a:cs typeface="Source Han Sans KR"/>
                          <a:sym typeface="Source Han Sans KR"/>
                        </a:rPr>
                        <a:t>202239878</a:t>
                      </a:r>
                    </a:p>
                    <a:p>
                      <a:pPr algn="ctr">
                        <a:lnSpc>
                          <a:spcPts val="2800"/>
                        </a:lnSpc>
                      </a:pPr>
                      <a:endParaRPr lang="en-US" sz="2000">
                        <a:solidFill>
                          <a:srgbClr val="000000"/>
                        </a:solidFill>
                        <a:latin typeface="Source Han Sans KR"/>
                        <a:ea typeface="Source Han Sans KR"/>
                        <a:cs typeface="Source Han Sans KR"/>
                        <a:sym typeface="Source Han Sans KR"/>
                      </a:endParaRPr>
                    </a:p>
                    <a:p>
                      <a:pPr algn="ctr">
                        <a:lnSpc>
                          <a:spcPts val="2800"/>
                        </a:lnSpc>
                      </a:pPr>
                      <a:r>
                        <a:rPr lang="en-US" sz="2000">
                          <a:solidFill>
                            <a:srgbClr val="000000"/>
                          </a:solidFill>
                          <a:latin typeface="Source Han Sans KR"/>
                          <a:ea typeface="Source Han Sans KR"/>
                          <a:cs typeface="Source Han Sans KR"/>
                          <a:sym typeface="Source Han Sans KR"/>
                        </a:rPr>
                        <a:t>Evaluation</a:t>
                      </a:r>
                    </a:p>
                    <a:p>
                      <a:pPr algn="ctr">
                        <a:lnSpc>
                          <a:spcPts val="2800"/>
                        </a:lnSpc>
                      </a:pPr>
                      <a:r>
                        <a:rPr lang="en-US" sz="2000">
                          <a:solidFill>
                            <a:srgbClr val="000000"/>
                          </a:solidFill>
                          <a:latin typeface="Source Han Sans KR"/>
                          <a:ea typeface="Source Han Sans KR"/>
                          <a:cs typeface="Source Han Sans KR"/>
                          <a:sym typeface="Source Han Sans KR"/>
                        </a:rPr>
                        <a:t>Regression</a:t>
                      </a:r>
                    </a:p>
                    <a:p>
                      <a:pPr algn="ctr">
                        <a:lnSpc>
                          <a:spcPts val="2800"/>
                        </a:lnSpc>
                      </a:pPr>
                      <a:r>
                        <a:rPr lang="en-US" sz="2000">
                          <a:solidFill>
                            <a:srgbClr val="000000"/>
                          </a:solidFill>
                          <a:latin typeface="Source Han Sans KR"/>
                          <a:ea typeface="Source Han Sans KR"/>
                          <a:cs typeface="Source Han Sans KR"/>
                          <a:sym typeface="Source Han Sans KR"/>
                        </a:rPr>
                        <a:t>PPT</a:t>
                      </a:r>
                    </a:p>
                    <a:p>
                      <a:pPr algn="ctr">
                        <a:lnSpc>
                          <a:spcPts val="2800"/>
                        </a:lnSpc>
                      </a:pPr>
                      <a:endParaRPr lang="en-US" sz="2000">
                        <a:solidFill>
                          <a:srgbClr val="000000"/>
                        </a:solidFill>
                        <a:latin typeface="Source Han Sans KR"/>
                        <a:ea typeface="Source Han Sans KR"/>
                        <a:cs typeface="Source Han Sans KR"/>
                        <a:sym typeface="Source Han Sans KR"/>
                      </a:endParaRPr>
                    </a:p>
                  </a:txBody>
                  <a:tcPr marL="190500" marR="190500" marT="190500" marB="190500" anchor="ctr">
                    <a:lnL w="38100" cap="flat" cmpd="sng" algn="ctr">
                      <a:solidFill>
                        <a:srgbClr val="3160D8"/>
                      </a:solidFill>
                      <a:prstDash val="solid"/>
                      <a:round/>
                      <a:headEnd type="none" w="med" len="med"/>
                      <a:tailEnd type="none" w="med" len="med"/>
                    </a:lnL>
                    <a:lnR w="38100" cap="flat" cmpd="sng" algn="ctr">
                      <a:solidFill>
                        <a:srgbClr val="3160D8"/>
                      </a:solidFill>
                      <a:prstDash val="solid"/>
                      <a:round/>
                      <a:headEnd type="none" w="med" len="med"/>
                      <a:tailEnd type="none" w="med" len="med"/>
                    </a:lnR>
                    <a:lnT w="38100" cap="flat" cmpd="sng" algn="ctr">
                      <a:solidFill>
                        <a:srgbClr val="3160D8"/>
                      </a:solidFill>
                      <a:prstDash val="solid"/>
                      <a:round/>
                      <a:headEnd type="none" w="med" len="med"/>
                      <a:tailEnd type="none" w="med" len="med"/>
                    </a:lnT>
                    <a:lnB w="38100" cap="flat" cmpd="sng" algn="ctr">
                      <a:solidFill>
                        <a:srgbClr val="3160D8"/>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채민석</a:t>
                      </a:r>
                      <a:endParaRPr lang="en-US" sz="1100"/>
                    </a:p>
                    <a:p>
                      <a:pPr algn="ctr">
                        <a:lnSpc>
                          <a:spcPts val="2800"/>
                        </a:lnSpc>
                      </a:pPr>
                      <a:r>
                        <a:rPr lang="en-US" sz="2000">
                          <a:solidFill>
                            <a:srgbClr val="000000"/>
                          </a:solidFill>
                          <a:latin typeface="Source Han Sans KR"/>
                          <a:ea typeface="Source Han Sans KR"/>
                          <a:cs typeface="Source Han Sans KR"/>
                          <a:sym typeface="Source Han Sans KR"/>
                        </a:rPr>
                        <a:t>202334166</a:t>
                      </a:r>
                    </a:p>
                    <a:p>
                      <a:pPr algn="ctr">
                        <a:lnSpc>
                          <a:spcPts val="2800"/>
                        </a:lnSpc>
                      </a:pPr>
                      <a:endParaRPr lang="en-US" sz="2000">
                        <a:solidFill>
                          <a:srgbClr val="000000"/>
                        </a:solidFill>
                        <a:latin typeface="Source Han Sans KR"/>
                        <a:ea typeface="Source Han Sans KR"/>
                        <a:cs typeface="Source Han Sans KR"/>
                        <a:sym typeface="Source Han Sans KR"/>
                      </a:endParaRPr>
                    </a:p>
                    <a:p>
                      <a:pPr algn="ctr">
                        <a:lnSpc>
                          <a:spcPts val="2800"/>
                        </a:lnSpc>
                      </a:pPr>
                      <a:r>
                        <a:rPr lang="en-US" sz="2000">
                          <a:solidFill>
                            <a:srgbClr val="000000"/>
                          </a:solidFill>
                          <a:latin typeface="Source Han Sans KR"/>
                          <a:ea typeface="Source Han Sans KR"/>
                          <a:cs typeface="Source Han Sans KR"/>
                          <a:sym typeface="Source Han Sans KR"/>
                        </a:rPr>
                        <a:t>Data Analysis</a:t>
                      </a:r>
                    </a:p>
                    <a:p>
                      <a:pPr algn="ctr">
                        <a:lnSpc>
                          <a:spcPts val="2800"/>
                        </a:lnSpc>
                      </a:pPr>
                      <a:r>
                        <a:rPr lang="en-US" sz="2000">
                          <a:solidFill>
                            <a:srgbClr val="000000"/>
                          </a:solidFill>
                          <a:latin typeface="Source Han Sans KR"/>
                          <a:ea typeface="Source Han Sans KR"/>
                          <a:cs typeface="Source Han Sans KR"/>
                          <a:sym typeface="Source Han Sans KR"/>
                        </a:rPr>
                        <a:t>Regression</a:t>
                      </a:r>
                    </a:p>
                    <a:p>
                      <a:pPr algn="ctr">
                        <a:lnSpc>
                          <a:spcPts val="2800"/>
                        </a:lnSpc>
                      </a:pPr>
                      <a:r>
                        <a:rPr lang="en-US" sz="2000">
                          <a:solidFill>
                            <a:srgbClr val="000000"/>
                          </a:solidFill>
                          <a:latin typeface="Source Han Sans KR"/>
                          <a:ea typeface="Source Han Sans KR"/>
                          <a:cs typeface="Source Han Sans KR"/>
                          <a:sym typeface="Source Han Sans KR"/>
                        </a:rPr>
                        <a:t>PPT</a:t>
                      </a:r>
                    </a:p>
                  </a:txBody>
                  <a:tcPr marL="190500" marR="190500" marT="190500" marB="190500" anchor="ctr">
                    <a:lnL w="38100" cap="flat" cmpd="sng" algn="ctr">
                      <a:solidFill>
                        <a:srgbClr val="3160D8"/>
                      </a:solidFill>
                      <a:prstDash val="solid"/>
                      <a:round/>
                      <a:headEnd type="none" w="med" len="med"/>
                      <a:tailEnd type="none" w="med" len="med"/>
                    </a:lnL>
                    <a:lnR w="38100" cap="flat" cmpd="sng" algn="ctr">
                      <a:solidFill>
                        <a:srgbClr val="3160D8"/>
                      </a:solidFill>
                      <a:prstDash val="solid"/>
                      <a:round/>
                      <a:headEnd type="none" w="med" len="med"/>
                      <a:tailEnd type="none" w="med" len="med"/>
                    </a:lnR>
                    <a:lnT w="38100" cap="flat" cmpd="sng" algn="ctr">
                      <a:solidFill>
                        <a:srgbClr val="3160D8"/>
                      </a:solidFill>
                      <a:prstDash val="solid"/>
                      <a:round/>
                      <a:headEnd type="none" w="med" len="med"/>
                      <a:tailEnd type="none" w="med" len="med"/>
                    </a:lnT>
                    <a:lnB w="38100" cap="flat" cmpd="sng" algn="ctr">
                      <a:solidFill>
                        <a:srgbClr val="3160D8"/>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이나영</a:t>
                      </a:r>
                      <a:endParaRPr lang="en-US" sz="1100"/>
                    </a:p>
                    <a:p>
                      <a:pPr algn="ctr">
                        <a:lnSpc>
                          <a:spcPts val="2800"/>
                        </a:lnSpc>
                      </a:pPr>
                      <a:r>
                        <a:rPr lang="en-US" sz="2000">
                          <a:solidFill>
                            <a:srgbClr val="000000"/>
                          </a:solidFill>
                          <a:latin typeface="Source Han Sans KR"/>
                          <a:ea typeface="Source Han Sans KR"/>
                          <a:cs typeface="Source Han Sans KR"/>
                          <a:sym typeface="Source Han Sans KR"/>
                        </a:rPr>
                        <a:t>202434800</a:t>
                      </a:r>
                    </a:p>
                    <a:p>
                      <a:pPr algn="ctr">
                        <a:lnSpc>
                          <a:spcPts val="2800"/>
                        </a:lnSpc>
                      </a:pPr>
                      <a:endParaRPr lang="en-US" sz="2000">
                        <a:solidFill>
                          <a:srgbClr val="000000"/>
                        </a:solidFill>
                        <a:latin typeface="Source Han Sans KR"/>
                        <a:ea typeface="Source Han Sans KR"/>
                        <a:cs typeface="Source Han Sans KR"/>
                        <a:sym typeface="Source Han Sans KR"/>
                      </a:endParaRPr>
                    </a:p>
                    <a:p>
                      <a:pPr algn="ctr">
                        <a:lnSpc>
                          <a:spcPts val="2800"/>
                        </a:lnSpc>
                      </a:pPr>
                      <a:r>
                        <a:rPr lang="en-US" sz="2000">
                          <a:solidFill>
                            <a:srgbClr val="000000"/>
                          </a:solidFill>
                          <a:latin typeface="Source Han Sans KR"/>
                          <a:ea typeface="Source Han Sans KR"/>
                          <a:cs typeface="Source Han Sans KR"/>
                          <a:sym typeface="Source Han Sans KR"/>
                        </a:rPr>
                        <a:t>Data Preparation</a:t>
                      </a:r>
                    </a:p>
                    <a:p>
                      <a:pPr algn="ctr">
                        <a:lnSpc>
                          <a:spcPts val="2800"/>
                        </a:lnSpc>
                      </a:pPr>
                      <a:r>
                        <a:rPr lang="en-US" sz="2000">
                          <a:solidFill>
                            <a:srgbClr val="000000"/>
                          </a:solidFill>
                          <a:latin typeface="Source Han Sans KR"/>
                          <a:ea typeface="Source Han Sans KR"/>
                          <a:cs typeface="Source Han Sans KR"/>
                          <a:sym typeface="Source Han Sans KR"/>
                        </a:rPr>
                        <a:t>Clustering</a:t>
                      </a:r>
                    </a:p>
                    <a:p>
                      <a:pPr algn="ctr">
                        <a:lnSpc>
                          <a:spcPts val="2800"/>
                        </a:lnSpc>
                      </a:pPr>
                      <a:r>
                        <a:rPr lang="en-US" sz="2000">
                          <a:solidFill>
                            <a:srgbClr val="000000"/>
                          </a:solidFill>
                          <a:latin typeface="Source Han Sans KR"/>
                          <a:ea typeface="Source Han Sans KR"/>
                          <a:cs typeface="Source Han Sans KR"/>
                          <a:sym typeface="Source Han Sans KR"/>
                        </a:rPr>
                        <a:t>PPT</a:t>
                      </a:r>
                    </a:p>
                  </a:txBody>
                  <a:tcPr marL="190500" marR="190500" marT="190500" marB="190500" anchor="ctr">
                    <a:lnL w="38100" cap="flat" cmpd="sng" algn="ctr">
                      <a:solidFill>
                        <a:srgbClr val="3160D8"/>
                      </a:solidFill>
                      <a:prstDash val="solid"/>
                      <a:round/>
                      <a:headEnd type="none" w="med" len="med"/>
                      <a:tailEnd type="none" w="med" len="med"/>
                    </a:lnL>
                    <a:lnR w="38100" cap="flat" cmpd="sng" algn="ctr">
                      <a:solidFill>
                        <a:srgbClr val="3160D8"/>
                      </a:solidFill>
                      <a:prstDash val="solid"/>
                      <a:round/>
                      <a:headEnd type="none" w="med" len="med"/>
                      <a:tailEnd type="none" w="med" len="med"/>
                    </a:lnR>
                    <a:lnT w="38100" cap="flat" cmpd="sng" algn="ctr">
                      <a:solidFill>
                        <a:srgbClr val="3160D8"/>
                      </a:solidFill>
                      <a:prstDash val="solid"/>
                      <a:round/>
                      <a:headEnd type="none" w="med" len="med"/>
                      <a:tailEnd type="none" w="med" len="med"/>
                    </a:lnT>
                    <a:lnB w="38100" cap="flat" cmpd="sng" algn="ctr">
                      <a:solidFill>
                        <a:srgbClr val="3160D8"/>
                      </a:solidFill>
                      <a:prstDash val="solid"/>
                      <a:round/>
                      <a:headEnd type="none" w="med" len="med"/>
                      <a:tailEnd type="none" w="med" len="med"/>
                    </a:lnB>
                  </a:tcPr>
                </a:tc>
                <a:extLst>
                  <a:ext uri="{0D108BD9-81ED-4DB2-BD59-A6C34878D82A}">
                    <a16:rowId xmlns:a16="http://schemas.microsoft.com/office/drawing/2014/main" val="10000"/>
                  </a:ext>
                </a:extLst>
              </a:tr>
              <a:tr h="4745850">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  이번 과제를 통해 데이터분석이 어떤 과정으로 이루어지는지뿐만 아니라 데이터분석의 필요성과 유용성, 그리고 소요되는 자원과 시간을 몸소 경험할 수 있었고 조원들과 함께 협력하여 문제를 해결하는 기회를 가져 전반적으로 지식과 학습법을 익힐 수 있는 유익한 시간을 보낼 수 있었습니다. 감사합니다.</a:t>
                      </a:r>
                      <a:endParaRPr lang="en-US" sz="1100"/>
                    </a:p>
                  </a:txBody>
                  <a:tcPr marL="190500" marR="190500" marT="190500" marB="190500" anchor="ctr">
                    <a:lnL w="38100" cap="flat" cmpd="sng" algn="ctr">
                      <a:solidFill>
                        <a:srgbClr val="3160D8"/>
                      </a:solidFill>
                      <a:prstDash val="solid"/>
                      <a:round/>
                      <a:headEnd type="none" w="med" len="med"/>
                      <a:tailEnd type="none" w="med" len="med"/>
                    </a:lnL>
                    <a:lnR w="38100" cap="flat" cmpd="sng" algn="ctr">
                      <a:solidFill>
                        <a:srgbClr val="3160D8"/>
                      </a:solidFill>
                      <a:prstDash val="solid"/>
                      <a:round/>
                      <a:headEnd type="none" w="med" len="med"/>
                      <a:tailEnd type="none" w="med" len="med"/>
                    </a:lnR>
                    <a:lnT w="38100" cap="flat" cmpd="sng" algn="ctr">
                      <a:solidFill>
                        <a:srgbClr val="3160D8"/>
                      </a:solidFill>
                      <a:prstDash val="solid"/>
                      <a:round/>
                      <a:headEnd type="none" w="med" len="med"/>
                      <a:tailEnd type="none" w="med" len="med"/>
                    </a:lnT>
                    <a:lnB w="38100" cap="flat" cmpd="sng" algn="ctr">
                      <a:solidFill>
                        <a:srgbClr val="3160D8"/>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Source Han Sans KR"/>
                          <a:ea typeface="Source Han Sans KR"/>
                          <a:cs typeface="Source Han Sans KR"/>
                          <a:sym typeface="Source Han Sans KR"/>
                        </a:rPr>
                        <a:t>데이터 전처리부터 해석까지 전체 end to end process를 조원들과 함께 경험하며, 데이터가 제공하는 구조적 </a:t>
                      </a:r>
                      <a:endParaRPr lang="en-US" sz="1100"/>
                    </a:p>
                    <a:p>
                      <a:pPr algn="ctr">
                        <a:lnSpc>
                          <a:spcPts val="2520"/>
                        </a:lnSpc>
                      </a:pPr>
                      <a:r>
                        <a:rPr lang="en-US" sz="1800">
                          <a:solidFill>
                            <a:srgbClr val="000000"/>
                          </a:solidFill>
                          <a:latin typeface="Source Han Sans KR"/>
                          <a:ea typeface="Source Han Sans KR"/>
                          <a:cs typeface="Source Han Sans KR"/>
                          <a:sym typeface="Source Han Sans KR"/>
                        </a:rPr>
                        <a:t>통찰과 다양한 아이디어의 중요성을 </a:t>
                      </a:r>
                    </a:p>
                    <a:p>
                      <a:pPr algn="ctr">
                        <a:lnSpc>
                          <a:spcPts val="2520"/>
                        </a:lnSpc>
                      </a:pPr>
                      <a:r>
                        <a:rPr lang="en-US" sz="1800">
                          <a:solidFill>
                            <a:srgbClr val="000000"/>
                          </a:solidFill>
                          <a:latin typeface="Source Han Sans KR"/>
                          <a:ea typeface="Source Han Sans KR"/>
                          <a:cs typeface="Source Han Sans KR"/>
                          <a:sym typeface="Source Han Sans KR"/>
                        </a:rPr>
                        <a:t>절실히 느꼈습니다.</a:t>
                      </a:r>
                    </a:p>
                    <a:p>
                      <a:pPr algn="ctr">
                        <a:lnSpc>
                          <a:spcPts val="2520"/>
                        </a:lnSpc>
                      </a:pPr>
                      <a:r>
                        <a:rPr lang="en-US" sz="1800">
                          <a:solidFill>
                            <a:srgbClr val="000000"/>
                          </a:solidFill>
                          <a:latin typeface="Source Han Sans KR"/>
                          <a:ea typeface="Source Han Sans KR"/>
                          <a:cs typeface="Source Han Sans KR"/>
                          <a:sym typeface="Source Han Sans KR"/>
                        </a:rPr>
                        <a:t> 수업 시간에 배운 여러 내용들을 본 프로젝트에 최대한 녹여내려 노력하며 역량 강화에 도움이 되었습니다.</a:t>
                      </a:r>
                    </a:p>
                    <a:p>
                      <a:pPr algn="ctr">
                        <a:lnSpc>
                          <a:spcPts val="2520"/>
                        </a:lnSpc>
                      </a:pPr>
                      <a:r>
                        <a:rPr lang="en-US" sz="1800">
                          <a:solidFill>
                            <a:srgbClr val="000000"/>
                          </a:solidFill>
                          <a:latin typeface="Source Han Sans KR"/>
                          <a:ea typeface="Source Han Sans KR"/>
                          <a:cs typeface="Source Han Sans KR"/>
                          <a:sym typeface="Source Han Sans KR"/>
                        </a:rPr>
                        <a:t>또한 주어진 결과를 다양한 관점으로 해석하는 법을 새롭게 배운 것 같아</a:t>
                      </a:r>
                    </a:p>
                    <a:p>
                      <a:pPr algn="ctr">
                        <a:lnSpc>
                          <a:spcPts val="2520"/>
                        </a:lnSpc>
                      </a:pPr>
                      <a:r>
                        <a:rPr lang="en-US" sz="1800">
                          <a:solidFill>
                            <a:srgbClr val="000000"/>
                          </a:solidFill>
                          <a:latin typeface="Source Han Sans KR"/>
                          <a:ea typeface="Source Han Sans KR"/>
                          <a:cs typeface="Source Han Sans KR"/>
                          <a:sym typeface="Source Han Sans KR"/>
                        </a:rPr>
                        <a:t> 많이 깨우쳤습니다.  </a:t>
                      </a:r>
                    </a:p>
                    <a:p>
                      <a:pPr algn="ctr">
                        <a:lnSpc>
                          <a:spcPts val="2520"/>
                        </a:lnSpc>
                      </a:pPr>
                      <a:r>
                        <a:rPr lang="en-US" sz="1800">
                          <a:solidFill>
                            <a:srgbClr val="000000"/>
                          </a:solidFill>
                          <a:latin typeface="Source Han Sans KR"/>
                          <a:ea typeface="Source Han Sans KR"/>
                          <a:cs typeface="Source Han Sans KR"/>
                          <a:sym typeface="Source Han Sans KR"/>
                        </a:rPr>
                        <a:t>감사합니다. </a:t>
                      </a:r>
                    </a:p>
                  </a:txBody>
                  <a:tcPr marL="190500" marR="190500" marT="190500" marB="190500" anchor="ctr">
                    <a:lnL w="38100" cap="flat" cmpd="sng" algn="ctr">
                      <a:solidFill>
                        <a:srgbClr val="3160D8"/>
                      </a:solidFill>
                      <a:prstDash val="solid"/>
                      <a:round/>
                      <a:headEnd type="none" w="med" len="med"/>
                      <a:tailEnd type="none" w="med" len="med"/>
                    </a:lnL>
                    <a:lnR w="38100" cap="flat" cmpd="sng" algn="ctr">
                      <a:solidFill>
                        <a:srgbClr val="3160D8"/>
                      </a:solidFill>
                      <a:prstDash val="solid"/>
                      <a:round/>
                      <a:headEnd type="none" w="med" len="med"/>
                      <a:tailEnd type="none" w="med" len="med"/>
                    </a:lnR>
                    <a:lnT w="38100" cap="flat" cmpd="sng" algn="ctr">
                      <a:solidFill>
                        <a:srgbClr val="3160D8"/>
                      </a:solidFill>
                      <a:prstDash val="solid"/>
                      <a:round/>
                      <a:headEnd type="none" w="med" len="med"/>
                      <a:tailEnd type="none" w="med" len="med"/>
                    </a:lnT>
                    <a:lnB w="38100" cap="flat" cmpd="sng" algn="ctr">
                      <a:solidFill>
                        <a:srgbClr val="3160D8"/>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 전처리된 dataset을 기반으로 전체적인 모델을 설계하는 역할을 맡았으며, 주어진 dataset에 수업시간에 언급되었던 K-means, LGBMRegressor를 직접 사용해 보다 실무적인 경험을 할 수 있었습니다. 데이터 전처리와 군집별 모델 설계가 예측 정확도에 얼마나 큰 영향을 미치는지도 배울 수 있던 활동이었습니다. 감사합니다.</a:t>
                      </a:r>
                      <a:endParaRPr lang="en-US" sz="1100"/>
                    </a:p>
                  </a:txBody>
                  <a:tcPr marL="190500" marR="190500" marT="190500" marB="190500" anchor="ctr">
                    <a:lnL w="38100" cap="flat" cmpd="sng" algn="ctr">
                      <a:solidFill>
                        <a:srgbClr val="3160D8"/>
                      </a:solidFill>
                      <a:prstDash val="solid"/>
                      <a:round/>
                      <a:headEnd type="none" w="med" len="med"/>
                      <a:tailEnd type="none" w="med" len="med"/>
                    </a:lnL>
                    <a:lnR w="38100" cap="flat" cmpd="sng" algn="ctr">
                      <a:solidFill>
                        <a:srgbClr val="3160D8"/>
                      </a:solidFill>
                      <a:prstDash val="solid"/>
                      <a:round/>
                      <a:headEnd type="none" w="med" len="med"/>
                      <a:tailEnd type="none" w="med" len="med"/>
                    </a:lnR>
                    <a:lnT w="38100" cap="flat" cmpd="sng" algn="ctr">
                      <a:solidFill>
                        <a:srgbClr val="3160D8"/>
                      </a:solidFill>
                      <a:prstDash val="solid"/>
                      <a:round/>
                      <a:headEnd type="none" w="med" len="med"/>
                      <a:tailEnd type="none" w="med" len="med"/>
                    </a:lnT>
                    <a:lnB w="38100" cap="flat" cmpd="sng" algn="ctr">
                      <a:solidFill>
                        <a:srgbClr val="3160D8"/>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Han Sans KR"/>
                          <a:ea typeface="Source Han Sans KR"/>
                          <a:cs typeface="Source Han Sans KR"/>
                          <a:sym typeface="Source Han Sans KR"/>
                        </a:rPr>
                        <a:t>데이터 전처리 과정이 분석 단계와 함께 반복적으로 수정되며 진행되는 과정임을 체감했습니다. 또한 조원들과 다양한 관점에서 데이터를 논의하며 데이터를 획일적으로 바라보는 대신 다양한 패턴과 특성을 발견하고 이에 맞춰 분석하는 접근 방식이 깊이 있는 통찰을 도출하는 데 기여함을 새롭게 배울 수 있는 의미 있는 경험이었습니다. 감사합니다. </a:t>
                      </a:r>
                      <a:endParaRPr lang="en-US" sz="1100"/>
                    </a:p>
                  </a:txBody>
                  <a:tcPr marL="190500" marR="190500" marT="190500" marB="190500" anchor="ctr">
                    <a:lnL w="38100" cap="flat" cmpd="sng" algn="ctr">
                      <a:solidFill>
                        <a:srgbClr val="3160D8"/>
                      </a:solidFill>
                      <a:prstDash val="solid"/>
                      <a:round/>
                      <a:headEnd type="none" w="med" len="med"/>
                      <a:tailEnd type="none" w="med" len="med"/>
                    </a:lnL>
                    <a:lnR w="38100" cap="flat" cmpd="sng" algn="ctr">
                      <a:solidFill>
                        <a:srgbClr val="3160D8"/>
                      </a:solidFill>
                      <a:prstDash val="solid"/>
                      <a:round/>
                      <a:headEnd type="none" w="med" len="med"/>
                      <a:tailEnd type="none" w="med" len="med"/>
                    </a:lnR>
                    <a:lnT w="38100" cap="flat" cmpd="sng" algn="ctr">
                      <a:solidFill>
                        <a:srgbClr val="3160D8"/>
                      </a:solidFill>
                      <a:prstDash val="solid"/>
                      <a:round/>
                      <a:headEnd type="none" w="med" len="med"/>
                      <a:tailEnd type="none" w="med" len="med"/>
                    </a:lnT>
                    <a:lnB w="38100" cap="flat" cmpd="sng" algn="ctr">
                      <a:solidFill>
                        <a:srgbClr val="3160D8"/>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Box 3"/>
          <p:cNvSpPr txBox="1"/>
          <p:nvPr/>
        </p:nvSpPr>
        <p:spPr>
          <a:xfrm>
            <a:off x="587827" y="606877"/>
            <a:ext cx="6376541" cy="438150"/>
          </a:xfrm>
          <a:prstGeom prst="rect">
            <a:avLst/>
          </a:prstGeom>
        </p:spPr>
        <p:txBody>
          <a:bodyPr lIns="0" tIns="0" rIns="0" bIns="0" rtlCol="0" anchor="t">
            <a:spAutoFit/>
          </a:bodyPr>
          <a:lstStyle/>
          <a:p>
            <a:pPr algn="l">
              <a:lnSpc>
                <a:spcPts val="3300"/>
              </a:lnSpc>
              <a:spcBef>
                <a:spcPct val="0"/>
              </a:spcBef>
            </a:pPr>
            <a:r>
              <a:rPr lang="en-US" sz="3000" b="1" spc="156">
                <a:solidFill>
                  <a:srgbClr val="3160D8"/>
                </a:solidFill>
                <a:latin typeface="Source Han Sans KR Bold"/>
                <a:ea typeface="Source Han Sans KR Bold"/>
                <a:cs typeface="Source Han Sans KR Bold"/>
                <a:sym typeface="Source Han Sans KR Bold"/>
              </a:rPr>
              <a:t>Team Roles &amp; Lessons Learned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160D8"/>
        </a:solidFill>
        <a:effectLst/>
      </p:bgPr>
    </p:bg>
    <p:spTree>
      <p:nvGrpSpPr>
        <p:cNvPr id="1" name=""/>
        <p:cNvGrpSpPr/>
        <p:nvPr/>
      </p:nvGrpSpPr>
      <p:grpSpPr>
        <a:xfrm>
          <a:off x="0" y="0"/>
          <a:ext cx="0" cy="0"/>
          <a:chOff x="0" y="0"/>
          <a:chExt cx="0" cy="0"/>
        </a:xfrm>
      </p:grpSpPr>
      <p:sp>
        <p:nvSpPr>
          <p:cNvPr id="2" name="TextBox 2"/>
          <p:cNvSpPr txBox="1"/>
          <p:nvPr/>
        </p:nvSpPr>
        <p:spPr>
          <a:xfrm>
            <a:off x="1028700" y="1548330"/>
            <a:ext cx="4412850" cy="1112102"/>
          </a:xfrm>
          <a:prstGeom prst="rect">
            <a:avLst/>
          </a:prstGeom>
        </p:spPr>
        <p:txBody>
          <a:bodyPr lIns="0" tIns="0" rIns="0" bIns="0" rtlCol="0" anchor="t">
            <a:spAutoFit/>
          </a:bodyPr>
          <a:lstStyle/>
          <a:p>
            <a:pPr algn="l">
              <a:lnSpc>
                <a:spcPts val="9164"/>
              </a:lnSpc>
            </a:pPr>
            <a:r>
              <a:rPr lang="en-US" sz="6109" b="1" spc="317">
                <a:solidFill>
                  <a:srgbClr val="FFFFFF"/>
                </a:solidFill>
                <a:latin typeface="Source Han Sans KR Bold"/>
                <a:ea typeface="Source Han Sans KR Bold"/>
                <a:cs typeface="Source Han Sans KR Bold"/>
                <a:sym typeface="Source Han Sans KR Bold"/>
              </a:rPr>
              <a:t>Thank you</a:t>
            </a:r>
          </a:p>
        </p:txBody>
      </p:sp>
      <p:sp>
        <p:nvSpPr>
          <p:cNvPr id="3" name="TextBox 3"/>
          <p:cNvSpPr txBox="1"/>
          <p:nvPr/>
        </p:nvSpPr>
        <p:spPr>
          <a:xfrm>
            <a:off x="1371583" y="4514850"/>
            <a:ext cx="15544834" cy="1692771"/>
          </a:xfrm>
          <a:prstGeom prst="rect">
            <a:avLst/>
          </a:prstGeom>
        </p:spPr>
        <p:txBody>
          <a:bodyPr lIns="0" tIns="0" rIns="0" bIns="0" rtlCol="0" anchor="t">
            <a:spAutoFit/>
          </a:bodyPr>
          <a:lstStyle/>
          <a:p>
            <a:pPr algn="ctr">
              <a:lnSpc>
                <a:spcPts val="3300"/>
              </a:lnSpc>
            </a:pPr>
            <a:r>
              <a:rPr lang="en-US" sz="3000" b="1" spc="156" dirty="0">
                <a:solidFill>
                  <a:srgbClr val="FFFFFF"/>
                </a:solidFill>
                <a:latin typeface="Source Han Sans KR Bold"/>
                <a:ea typeface="Source Han Sans KR Bold"/>
                <a:cs typeface="Source Han Sans KR Bold"/>
                <a:sym typeface="Source Han Sans KR Bold"/>
              </a:rPr>
              <a:t>The entire process and outcomes of our project are openly shared at</a:t>
            </a:r>
          </a:p>
          <a:p>
            <a:pPr algn="ctr">
              <a:lnSpc>
                <a:spcPts val="3300"/>
              </a:lnSpc>
            </a:pPr>
            <a:r>
              <a:rPr lang="en-US" sz="3000" b="1" spc="156" dirty="0">
                <a:solidFill>
                  <a:srgbClr val="FFFFFF"/>
                </a:solidFill>
                <a:latin typeface="Source Han Sans KR Bold"/>
                <a:ea typeface="Source Han Sans KR Bold"/>
                <a:cs typeface="Source Han Sans KR Bold"/>
                <a:sym typeface="Source Han Sans KR Bold"/>
              </a:rPr>
              <a:t> </a:t>
            </a:r>
          </a:p>
          <a:p>
            <a:pPr algn="ctr">
              <a:lnSpc>
                <a:spcPts val="3300"/>
              </a:lnSpc>
            </a:pPr>
            <a:r>
              <a:rPr lang="en-US" sz="3000" b="1" u="sng" spc="156" dirty="0">
                <a:solidFill>
                  <a:schemeClr val="bg1"/>
                </a:solidFill>
                <a:latin typeface="Source Han Sans KR Bold"/>
                <a:ea typeface="Source Han Sans KR Bold"/>
                <a:cs typeface="Source Han Sans KR Bold"/>
                <a:sym typeface="Source Han Sans KR Bold"/>
                <a:hlinkClick r:id="rId2" tooltip="https://github.com/dongramiho/Datascience_termproject">
                  <a:extLst>
                    <a:ext uri="{A12FA001-AC4F-418D-AE19-62706E023703}">
                      <ahyp:hlinkClr xmlns:ahyp="http://schemas.microsoft.com/office/drawing/2018/hyperlinkcolor" val="tx"/>
                    </a:ext>
                  </a:extLst>
                </a:hlinkClick>
              </a:rPr>
              <a:t>https://github.com/dongramiho/Datascience_termproject</a:t>
            </a:r>
          </a:p>
          <a:p>
            <a:pPr algn="ctr">
              <a:lnSpc>
                <a:spcPts val="3300"/>
              </a:lnSpc>
              <a:spcBef>
                <a:spcPct val="0"/>
              </a:spcBef>
            </a:pPr>
            <a:endParaRPr lang="en-US" sz="3000" b="1" u="sng" spc="156" dirty="0">
              <a:solidFill>
                <a:srgbClr val="0000FF"/>
              </a:solidFill>
              <a:latin typeface="Source Han Sans KR Bold"/>
              <a:ea typeface="Source Han Sans KR Bold"/>
              <a:cs typeface="Source Han Sans KR Bold"/>
              <a:sym typeface="Source Han Sans KR Bold"/>
              <a:hlinkClick r:id="rId2" tooltip="https://github.com/dongramiho/Datascience_termproject">
                <a:extLst>
                  <a:ext uri="{A12FA001-AC4F-418D-AE19-62706E023703}">
                    <ahyp:hlinkClr xmlns:ahyp="http://schemas.microsoft.com/office/drawing/2018/hyperlinkcolor" val="tx"/>
                  </a:ext>
                </a:extLst>
              </a:hlinkClick>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7827" y="362834"/>
            <a:ext cx="2841173" cy="423193"/>
          </a:xfrm>
          <a:prstGeom prst="rect">
            <a:avLst/>
          </a:prstGeom>
        </p:spPr>
        <p:txBody>
          <a:bodyPr wrap="square" lIns="0" tIns="0" rIns="0" bIns="0" rtlCol="0" anchor="t">
            <a:spAutoFit/>
          </a:bodyPr>
          <a:lstStyle/>
          <a:p>
            <a:pPr algn="l">
              <a:lnSpc>
                <a:spcPts val="3300"/>
              </a:lnSpc>
              <a:spcBef>
                <a:spcPct val="0"/>
              </a:spcBef>
            </a:pPr>
            <a:r>
              <a:rPr lang="en-US" sz="3000" b="1" spc="156" dirty="0">
                <a:solidFill>
                  <a:srgbClr val="3160D8"/>
                </a:solidFill>
                <a:latin typeface="Source Han Sans KR Bold"/>
                <a:ea typeface="Source Han Sans KR Bold"/>
                <a:cs typeface="Source Han Sans KR Bold"/>
                <a:sym typeface="Source Han Sans KR Bold"/>
              </a:rPr>
              <a:t>Appendix</a:t>
            </a:r>
          </a:p>
        </p:txBody>
      </p:sp>
      <p:sp>
        <p:nvSpPr>
          <p:cNvPr id="3" name="TextBox 3"/>
          <p:cNvSpPr txBox="1"/>
          <p:nvPr/>
        </p:nvSpPr>
        <p:spPr>
          <a:xfrm>
            <a:off x="587827" y="1138447"/>
            <a:ext cx="8735616" cy="438150"/>
          </a:xfrm>
          <a:prstGeom prst="rect">
            <a:avLst/>
          </a:prstGeom>
        </p:spPr>
        <p:txBody>
          <a:bodyPr lIns="0" tIns="0" rIns="0" bIns="0" rtlCol="0" anchor="t">
            <a:spAutoFit/>
          </a:bodyPr>
          <a:lstStyle/>
          <a:p>
            <a:pPr algn="ctr">
              <a:lnSpc>
                <a:spcPts val="3300"/>
              </a:lnSpc>
              <a:spcBef>
                <a:spcPct val="0"/>
              </a:spcBef>
            </a:pPr>
            <a:r>
              <a:rPr lang="en-US" sz="3000" b="1" spc="156" dirty="0">
                <a:solidFill>
                  <a:srgbClr val="000000"/>
                </a:solidFill>
                <a:latin typeface="Source Han Sans KR Bold"/>
                <a:ea typeface="Source Han Sans KR Bold"/>
                <a:cs typeface="Source Han Sans KR Bold"/>
                <a:sym typeface="Source Han Sans KR Bold"/>
              </a:rPr>
              <a:t>Planned(In proposal) vs Actual Approach </a:t>
            </a:r>
          </a:p>
        </p:txBody>
      </p:sp>
      <p:sp>
        <p:nvSpPr>
          <p:cNvPr id="4" name="TextBox 4"/>
          <p:cNvSpPr txBox="1"/>
          <p:nvPr/>
        </p:nvSpPr>
        <p:spPr>
          <a:xfrm>
            <a:off x="421630" y="1983499"/>
            <a:ext cx="2332286" cy="313690"/>
          </a:xfrm>
          <a:prstGeom prst="rect">
            <a:avLst/>
          </a:prstGeom>
        </p:spPr>
        <p:txBody>
          <a:bodyPr lIns="0" tIns="0" rIns="0" bIns="0" rtlCol="0" anchor="t">
            <a:spAutoFit/>
          </a:bodyPr>
          <a:lstStyle/>
          <a:p>
            <a:pPr algn="ctr">
              <a:lnSpc>
                <a:spcPts val="2419"/>
              </a:lnSpc>
              <a:spcBef>
                <a:spcPct val="0"/>
              </a:spcBef>
            </a:pPr>
            <a:r>
              <a:rPr lang="en-US" sz="2199" b="1" spc="114">
                <a:solidFill>
                  <a:srgbClr val="000000"/>
                </a:solidFill>
                <a:latin typeface="Source Han Sans KR Bold"/>
                <a:ea typeface="Source Han Sans KR Bold"/>
                <a:cs typeface="Source Han Sans KR Bold"/>
                <a:sym typeface="Source Han Sans KR Bold"/>
              </a:rPr>
              <a:t>Initial Proposal</a:t>
            </a:r>
          </a:p>
        </p:txBody>
      </p:sp>
      <p:sp>
        <p:nvSpPr>
          <p:cNvPr id="5" name="TextBox 5"/>
          <p:cNvSpPr txBox="1"/>
          <p:nvPr/>
        </p:nvSpPr>
        <p:spPr>
          <a:xfrm>
            <a:off x="587827" y="2554364"/>
            <a:ext cx="11145292" cy="923290"/>
          </a:xfrm>
          <a:prstGeom prst="rect">
            <a:avLst/>
          </a:prstGeom>
        </p:spPr>
        <p:txBody>
          <a:bodyPr lIns="0" tIns="0" rIns="0" bIns="0" rtlCol="0" anchor="t">
            <a:spAutoFit/>
          </a:bodyPr>
          <a:lstStyle/>
          <a:p>
            <a:pPr marL="474979" lvl="1" indent="-237490" algn="l">
              <a:lnSpc>
                <a:spcPts val="2419"/>
              </a:lnSpc>
              <a:spcBef>
                <a:spcPct val="0"/>
              </a:spcBef>
              <a:buFont typeface="Arial"/>
              <a:buChar char="•"/>
            </a:pPr>
            <a:r>
              <a:rPr lang="en-US" sz="2199" spc="114" dirty="0">
                <a:solidFill>
                  <a:srgbClr val="000000"/>
                </a:solidFill>
                <a:latin typeface="Source Han Sans KR"/>
                <a:ea typeface="Source Han Sans KR"/>
                <a:cs typeface="Source Han Sans KR"/>
                <a:sym typeface="Source Han Sans KR"/>
              </a:rPr>
              <a:t>Perform clustering by individual factors (Environment, Operations, Human)</a:t>
            </a:r>
          </a:p>
          <a:p>
            <a:pPr marL="474979" lvl="1" indent="-237490" algn="l">
              <a:lnSpc>
                <a:spcPts val="2419"/>
              </a:lnSpc>
              <a:spcBef>
                <a:spcPct val="0"/>
              </a:spcBef>
              <a:buFont typeface="Arial"/>
              <a:buChar char="•"/>
            </a:pPr>
            <a:r>
              <a:rPr lang="en-US" sz="2199" spc="114" dirty="0">
                <a:solidFill>
                  <a:srgbClr val="000000"/>
                </a:solidFill>
                <a:latin typeface="Source Han Sans KR"/>
                <a:ea typeface="Source Han Sans KR"/>
                <a:cs typeface="Source Han Sans KR"/>
                <a:sym typeface="Source Han Sans KR"/>
              </a:rPr>
              <a:t>Conduct regression analysis within each cluster</a:t>
            </a:r>
          </a:p>
          <a:p>
            <a:pPr algn="l">
              <a:lnSpc>
                <a:spcPts val="2419"/>
              </a:lnSpc>
              <a:spcBef>
                <a:spcPct val="0"/>
              </a:spcBef>
            </a:pPr>
            <a:r>
              <a:rPr lang="en-US" sz="2199" spc="114" dirty="0">
                <a:solidFill>
                  <a:srgbClr val="000000"/>
                </a:solidFill>
                <a:latin typeface="Source Han Sans KR"/>
                <a:ea typeface="Source Han Sans KR"/>
                <a:cs typeface="Source Han Sans KR"/>
                <a:sym typeface="Source Han Sans KR"/>
              </a:rPr>
              <a:t>      → Goal: Understand how each factor independently influences food waste</a:t>
            </a:r>
          </a:p>
        </p:txBody>
      </p:sp>
      <p:sp>
        <p:nvSpPr>
          <p:cNvPr id="6" name="TextBox 6"/>
          <p:cNvSpPr txBox="1"/>
          <p:nvPr/>
        </p:nvSpPr>
        <p:spPr>
          <a:xfrm>
            <a:off x="421630" y="3871956"/>
            <a:ext cx="16837670" cy="3361690"/>
          </a:xfrm>
          <a:prstGeom prst="rect">
            <a:avLst/>
          </a:prstGeom>
        </p:spPr>
        <p:txBody>
          <a:bodyPr lIns="0" tIns="0" rIns="0" bIns="0" rtlCol="0" anchor="t">
            <a:spAutoFit/>
          </a:bodyPr>
          <a:lstStyle/>
          <a:p>
            <a:pPr algn="l">
              <a:lnSpc>
                <a:spcPts val="2419"/>
              </a:lnSpc>
            </a:pPr>
            <a:r>
              <a:rPr lang="en-US" sz="2199" b="1" spc="114" dirty="0">
                <a:solidFill>
                  <a:srgbClr val="000000"/>
                </a:solidFill>
                <a:latin typeface="Source Han Sans KR Bold"/>
                <a:ea typeface="Source Han Sans KR Bold"/>
                <a:cs typeface="Source Han Sans KR Bold"/>
                <a:sym typeface="Source Han Sans KR Bold"/>
              </a:rPr>
              <a:t>Challenges Encountered❗️</a:t>
            </a:r>
          </a:p>
          <a:p>
            <a:pPr algn="l">
              <a:lnSpc>
                <a:spcPts val="2419"/>
              </a:lnSpc>
            </a:pPr>
            <a:endParaRPr lang="en-US" sz="2199" b="1" spc="114" dirty="0">
              <a:solidFill>
                <a:srgbClr val="000000"/>
              </a:solidFill>
              <a:latin typeface="Source Han Sans KR Bold"/>
              <a:ea typeface="Source Han Sans KR Bold"/>
              <a:cs typeface="Source Han Sans KR Bold"/>
              <a:sym typeface="Source Han Sans KR Bold"/>
            </a:endParaRPr>
          </a:p>
          <a:p>
            <a:pPr algn="l">
              <a:lnSpc>
                <a:spcPts val="2419"/>
              </a:lnSpc>
            </a:pPr>
            <a:r>
              <a:rPr lang="en-US" sz="2199" b="1" spc="114" dirty="0">
                <a:solidFill>
                  <a:srgbClr val="000000"/>
                </a:solidFill>
                <a:latin typeface="Source Han Sans KR Bold"/>
                <a:ea typeface="Source Han Sans KR Bold"/>
                <a:cs typeface="Source Han Sans KR Bold"/>
                <a:sym typeface="Source Han Sans KR Bold"/>
              </a:rPr>
              <a:t>1.Limited Dataset Size</a:t>
            </a:r>
          </a:p>
          <a:p>
            <a:pPr marL="949959" lvl="2" indent="-316653" algn="l">
              <a:lnSpc>
                <a:spcPts val="2419"/>
              </a:lnSpc>
              <a:buFont typeface="Arial"/>
              <a:buChar char="⚬"/>
            </a:pPr>
            <a:r>
              <a:rPr lang="en-US" sz="2199" spc="114" dirty="0">
                <a:solidFill>
                  <a:srgbClr val="000000"/>
                </a:solidFill>
                <a:latin typeface="Source Han Sans KR"/>
                <a:ea typeface="Source Han Sans KR"/>
                <a:cs typeface="Source Han Sans KR"/>
                <a:sym typeface="Source Han Sans KR"/>
              </a:rPr>
              <a:t>Total samples: 911</a:t>
            </a:r>
          </a:p>
          <a:p>
            <a:pPr marL="949959" lvl="2" indent="-316653" algn="l">
              <a:lnSpc>
                <a:spcPts val="2419"/>
              </a:lnSpc>
              <a:buFont typeface="Arial"/>
              <a:buChar char="⚬"/>
            </a:pPr>
            <a:r>
              <a:rPr lang="en-US" sz="2199" spc="114" dirty="0">
                <a:solidFill>
                  <a:srgbClr val="000000"/>
                </a:solidFill>
                <a:latin typeface="Source Han Sans KR"/>
                <a:ea typeface="Source Han Sans KR"/>
                <a:cs typeface="Source Han Sans KR"/>
                <a:sym typeface="Source Han Sans KR"/>
              </a:rPr>
              <a:t>After preprocessing: ~870 usable entries</a:t>
            </a:r>
          </a:p>
          <a:p>
            <a:pPr marL="949959" lvl="2" indent="-316653" algn="l">
              <a:lnSpc>
                <a:spcPts val="2419"/>
              </a:lnSpc>
              <a:buFont typeface="Arial"/>
              <a:buChar char="⚬"/>
            </a:pPr>
            <a:r>
              <a:rPr lang="en-US" sz="2199" spc="114" dirty="0">
                <a:solidFill>
                  <a:srgbClr val="000000"/>
                </a:solidFill>
                <a:latin typeface="Source Han Sans KR"/>
                <a:ea typeface="Source Han Sans KR"/>
                <a:cs typeface="Source Han Sans KR"/>
                <a:sym typeface="Source Han Sans KR"/>
              </a:rPr>
              <a:t>3 clusters per factor × 3 factors = 9 clusters</a:t>
            </a:r>
          </a:p>
          <a:p>
            <a:pPr marL="949959" lvl="2" indent="-316653" algn="l">
              <a:lnSpc>
                <a:spcPts val="2419"/>
              </a:lnSpc>
              <a:spcBef>
                <a:spcPct val="0"/>
              </a:spcBef>
              <a:buFont typeface="Arial"/>
              <a:buChar char="⚬"/>
            </a:pPr>
            <a:r>
              <a:rPr lang="en-US" sz="2199" spc="114" dirty="0">
                <a:solidFill>
                  <a:srgbClr val="000000"/>
                </a:solidFill>
                <a:latin typeface="Source Han Sans KR"/>
                <a:ea typeface="Source Han Sans KR"/>
                <a:cs typeface="Source Han Sans KR"/>
                <a:sym typeface="Source Han Sans KR"/>
              </a:rPr>
              <a:t>→ Fewer than 100 samples per cluster → </a:t>
            </a:r>
            <a:r>
              <a:rPr lang="en-US" sz="2199" b="1" spc="114" dirty="0">
                <a:solidFill>
                  <a:srgbClr val="000000"/>
                </a:solidFill>
                <a:latin typeface="Source Han Sans KR Bold"/>
                <a:ea typeface="Source Han Sans KR Bold"/>
                <a:cs typeface="Source Han Sans KR Bold"/>
                <a:sym typeface="Source Han Sans KR Bold"/>
              </a:rPr>
              <a:t>Unstable training &amp; reduced reliability</a:t>
            </a:r>
          </a:p>
          <a:p>
            <a:pPr marL="949959" lvl="2" indent="-316653" algn="l">
              <a:lnSpc>
                <a:spcPts val="2419"/>
              </a:lnSpc>
              <a:spcBef>
                <a:spcPct val="0"/>
              </a:spcBef>
              <a:buFont typeface="Arial"/>
              <a:buChar char="⚬"/>
            </a:pPr>
            <a:endParaRPr lang="en-US" sz="2199" b="1" spc="114" dirty="0">
              <a:solidFill>
                <a:srgbClr val="000000"/>
              </a:solidFill>
              <a:latin typeface="Source Han Sans KR Bold"/>
              <a:ea typeface="Source Han Sans KR Bold"/>
              <a:cs typeface="Source Han Sans KR Bold"/>
              <a:sym typeface="Source Han Sans KR Bold"/>
            </a:endParaRPr>
          </a:p>
          <a:p>
            <a:pPr algn="l">
              <a:lnSpc>
                <a:spcPts val="2419"/>
              </a:lnSpc>
              <a:spcBef>
                <a:spcPct val="0"/>
              </a:spcBef>
            </a:pPr>
            <a:r>
              <a:rPr lang="en-US" sz="2199" spc="114" dirty="0">
                <a:solidFill>
                  <a:srgbClr val="000000"/>
                </a:solidFill>
                <a:latin typeface="Source Han Sans KR"/>
                <a:ea typeface="Source Han Sans KR"/>
                <a:cs typeface="Source Han Sans KR"/>
                <a:sym typeface="Source Han Sans KR"/>
              </a:rPr>
              <a:t>2.Lack of Factor Interaction Control</a:t>
            </a:r>
          </a:p>
          <a:p>
            <a:pPr marL="949959" lvl="2" indent="-316653" algn="l">
              <a:lnSpc>
                <a:spcPts val="2419"/>
              </a:lnSpc>
              <a:spcBef>
                <a:spcPct val="0"/>
              </a:spcBef>
              <a:buFont typeface="Arial"/>
              <a:buChar char="⚬"/>
            </a:pPr>
            <a:r>
              <a:rPr lang="en-US" sz="2199" spc="114" dirty="0">
                <a:solidFill>
                  <a:srgbClr val="000000"/>
                </a:solidFill>
                <a:latin typeface="Source Han Sans KR"/>
                <a:ea typeface="Source Han Sans KR"/>
                <a:cs typeface="Source Han Sans KR"/>
                <a:sym typeface="Source Han Sans KR"/>
              </a:rPr>
              <a:t>Clustering based on a single factor makes it difficult to control for variation in other factors</a:t>
            </a:r>
          </a:p>
          <a:p>
            <a:pPr marL="949959" lvl="2" indent="-316653" algn="l">
              <a:lnSpc>
                <a:spcPts val="2419"/>
              </a:lnSpc>
              <a:spcBef>
                <a:spcPct val="0"/>
              </a:spcBef>
              <a:buFont typeface="Arial"/>
              <a:buChar char="⚬"/>
            </a:pPr>
            <a:r>
              <a:rPr lang="en-US" sz="2199" spc="114" dirty="0">
                <a:solidFill>
                  <a:srgbClr val="000000"/>
                </a:solidFill>
                <a:latin typeface="Source Han Sans KR"/>
                <a:ea typeface="Source Han Sans KR"/>
                <a:cs typeface="Source Han Sans KR"/>
                <a:sym typeface="Source Han Sans KR"/>
              </a:rPr>
              <a:t>Example: Clusters based on environmental conditions still include mixed operational and human characteristics</a:t>
            </a:r>
          </a:p>
        </p:txBody>
      </p:sp>
      <p:sp>
        <p:nvSpPr>
          <p:cNvPr id="7" name="TextBox 7"/>
          <p:cNvSpPr txBox="1"/>
          <p:nvPr/>
        </p:nvSpPr>
        <p:spPr>
          <a:xfrm>
            <a:off x="421630" y="7627948"/>
            <a:ext cx="14110543" cy="2142490"/>
          </a:xfrm>
          <a:prstGeom prst="rect">
            <a:avLst/>
          </a:prstGeom>
        </p:spPr>
        <p:txBody>
          <a:bodyPr lIns="0" tIns="0" rIns="0" bIns="0" rtlCol="0" anchor="t">
            <a:spAutoFit/>
          </a:bodyPr>
          <a:lstStyle/>
          <a:p>
            <a:pPr algn="l">
              <a:lnSpc>
                <a:spcPts val="2419"/>
              </a:lnSpc>
            </a:pPr>
            <a:r>
              <a:rPr lang="en-US" sz="2199" b="1" spc="114">
                <a:solidFill>
                  <a:srgbClr val="000000"/>
                </a:solidFill>
                <a:latin typeface="Source Han Sans KR Bold"/>
                <a:ea typeface="Source Han Sans KR Bold"/>
                <a:cs typeface="Source Han Sans KR Bold"/>
                <a:sym typeface="Source Han Sans KR Bold"/>
              </a:rPr>
              <a:t>Final Implemented Approach🌟</a:t>
            </a:r>
          </a:p>
          <a:p>
            <a:pPr algn="l">
              <a:lnSpc>
                <a:spcPts val="2419"/>
              </a:lnSpc>
            </a:pPr>
            <a:endParaRPr lang="en-US" sz="2199" b="1" spc="114">
              <a:solidFill>
                <a:srgbClr val="000000"/>
              </a:solidFill>
              <a:latin typeface="Source Han Sans KR Bold"/>
              <a:ea typeface="Source Han Sans KR Bold"/>
              <a:cs typeface="Source Han Sans KR Bold"/>
              <a:sym typeface="Source Han Sans KR Bold"/>
            </a:endParaRPr>
          </a:p>
          <a:p>
            <a:pPr marL="474979" lvl="1" indent="-237490" algn="l">
              <a:lnSpc>
                <a:spcPts val="2419"/>
              </a:lnSpc>
              <a:buFont typeface="Arial"/>
              <a:buChar char="•"/>
            </a:pPr>
            <a:r>
              <a:rPr lang="en-US" sz="2199" spc="114">
                <a:solidFill>
                  <a:srgbClr val="000000"/>
                </a:solidFill>
                <a:latin typeface="Source Han Sans KR"/>
                <a:ea typeface="Source Han Sans KR"/>
                <a:cs typeface="Source Han Sans KR"/>
                <a:sym typeface="Source Han Sans KR"/>
              </a:rPr>
              <a:t>Performed clustering using combined features: Environment + Operations + Human</a:t>
            </a:r>
          </a:p>
          <a:p>
            <a:pPr marL="474979" lvl="1" indent="-237490" algn="l">
              <a:lnSpc>
                <a:spcPts val="2419"/>
              </a:lnSpc>
              <a:buFont typeface="Arial"/>
              <a:buChar char="•"/>
            </a:pPr>
            <a:r>
              <a:rPr lang="en-US" sz="2199" spc="114">
                <a:solidFill>
                  <a:srgbClr val="000000"/>
                </a:solidFill>
                <a:latin typeface="Source Han Sans KR"/>
                <a:ea typeface="Source Han Sans KR"/>
                <a:cs typeface="Source Han Sans KR"/>
                <a:sym typeface="Source Han Sans KR"/>
              </a:rPr>
              <a:t>Recognized that in real-world restaurant settings, these factors are interdependent, not isolated</a:t>
            </a:r>
          </a:p>
          <a:p>
            <a:pPr marL="474979" lvl="1" indent="-237490" algn="l">
              <a:lnSpc>
                <a:spcPts val="2419"/>
              </a:lnSpc>
              <a:buFont typeface="Arial"/>
              <a:buChar char="•"/>
            </a:pPr>
            <a:r>
              <a:rPr lang="en-US" sz="2199" spc="114">
                <a:solidFill>
                  <a:srgbClr val="000000"/>
                </a:solidFill>
                <a:latin typeface="Source Han Sans KR"/>
                <a:ea typeface="Source Han Sans KR"/>
                <a:cs typeface="Source Han Sans KR"/>
                <a:sym typeface="Source Han Sans KR"/>
              </a:rPr>
              <a:t>Grouped data based on similar overall operational conditions</a:t>
            </a:r>
          </a:p>
          <a:p>
            <a:pPr marL="474979" lvl="1" indent="-237490" algn="l">
              <a:lnSpc>
                <a:spcPts val="2419"/>
              </a:lnSpc>
              <a:spcBef>
                <a:spcPct val="0"/>
              </a:spcBef>
              <a:buFont typeface="Arial"/>
              <a:buChar char="•"/>
            </a:pPr>
            <a:r>
              <a:rPr lang="en-US" sz="2199" spc="114">
                <a:solidFill>
                  <a:srgbClr val="000000"/>
                </a:solidFill>
                <a:latin typeface="Source Han Sans KR"/>
                <a:ea typeface="Source Han Sans KR"/>
                <a:cs typeface="Source Han Sans KR"/>
                <a:sym typeface="Source Han Sans KR"/>
              </a:rPr>
              <a:t>Then, conducted regression analysis within each cluster to identify key influencing variable.</a:t>
            </a:r>
          </a:p>
          <a:p>
            <a:pPr algn="l">
              <a:lnSpc>
                <a:spcPts val="2419"/>
              </a:lnSpc>
              <a:spcBef>
                <a:spcPct val="0"/>
              </a:spcBef>
            </a:pPr>
            <a:endParaRPr lang="en-US" sz="2199" spc="114">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587827" y="9694410"/>
            <a:ext cx="17112346" cy="0"/>
          </a:xfrm>
          <a:prstGeom prst="line">
            <a:avLst/>
          </a:prstGeom>
          <a:ln w="19050" cap="flat">
            <a:solidFill>
              <a:srgbClr val="3160D8"/>
            </a:solidFill>
            <a:prstDash val="solid"/>
            <a:headEnd type="none" w="sm" len="sm"/>
            <a:tailEnd type="none" w="sm" len="sm"/>
          </a:ln>
        </p:spPr>
        <p:txBody>
          <a:bodyPr/>
          <a:lstStyle/>
          <a:p>
            <a:endParaRPr lang="ko-KR" altLang="en-US"/>
          </a:p>
        </p:txBody>
      </p:sp>
      <p:sp>
        <p:nvSpPr>
          <p:cNvPr id="3" name="Freeform 3"/>
          <p:cNvSpPr/>
          <p:nvPr/>
        </p:nvSpPr>
        <p:spPr>
          <a:xfrm>
            <a:off x="1684489" y="5693723"/>
            <a:ext cx="7112333" cy="4000687"/>
          </a:xfrm>
          <a:custGeom>
            <a:avLst/>
            <a:gdLst/>
            <a:ahLst/>
            <a:cxnLst/>
            <a:rect l="l" t="t" r="r" b="b"/>
            <a:pathLst>
              <a:path w="7112333" h="4000687">
                <a:moveTo>
                  <a:pt x="0" y="0"/>
                </a:moveTo>
                <a:lnTo>
                  <a:pt x="7112333" y="0"/>
                </a:lnTo>
                <a:lnTo>
                  <a:pt x="7112333" y="4000687"/>
                </a:lnTo>
                <a:lnTo>
                  <a:pt x="0" y="4000687"/>
                </a:lnTo>
                <a:lnTo>
                  <a:pt x="0" y="0"/>
                </a:lnTo>
                <a:close/>
              </a:path>
            </a:pathLst>
          </a:custGeom>
          <a:blipFill>
            <a:blip r:embed="rId2"/>
            <a:stretch>
              <a:fillRect/>
            </a:stretch>
          </a:blipFill>
        </p:spPr>
        <p:txBody>
          <a:bodyPr/>
          <a:lstStyle/>
          <a:p>
            <a:endParaRPr lang="ko-KR" altLang="en-US"/>
          </a:p>
        </p:txBody>
      </p:sp>
      <p:grpSp>
        <p:nvGrpSpPr>
          <p:cNvPr id="4" name="Group 4"/>
          <p:cNvGrpSpPr/>
          <p:nvPr/>
        </p:nvGrpSpPr>
        <p:grpSpPr>
          <a:xfrm>
            <a:off x="4603918" y="4447702"/>
            <a:ext cx="1273476" cy="1058724"/>
            <a:chOff x="0" y="0"/>
            <a:chExt cx="812800" cy="675734"/>
          </a:xfrm>
        </p:grpSpPr>
        <p:sp>
          <p:nvSpPr>
            <p:cNvPr id="5" name="Freeform 5"/>
            <p:cNvSpPr/>
            <p:nvPr/>
          </p:nvSpPr>
          <p:spPr>
            <a:xfrm>
              <a:off x="0" y="0"/>
              <a:ext cx="812800" cy="675734"/>
            </a:xfrm>
            <a:custGeom>
              <a:avLst/>
              <a:gdLst/>
              <a:ahLst/>
              <a:cxnLst/>
              <a:rect l="l" t="t" r="r" b="b"/>
              <a:pathLst>
                <a:path w="812800" h="675734">
                  <a:moveTo>
                    <a:pt x="406400" y="0"/>
                  </a:moveTo>
                  <a:lnTo>
                    <a:pt x="0" y="406400"/>
                  </a:lnTo>
                  <a:lnTo>
                    <a:pt x="203200" y="406400"/>
                  </a:lnTo>
                  <a:lnTo>
                    <a:pt x="203200" y="675734"/>
                  </a:lnTo>
                  <a:lnTo>
                    <a:pt x="609600" y="675734"/>
                  </a:lnTo>
                  <a:lnTo>
                    <a:pt x="609600" y="406400"/>
                  </a:lnTo>
                  <a:lnTo>
                    <a:pt x="812800" y="406400"/>
                  </a:lnTo>
                  <a:lnTo>
                    <a:pt x="406400" y="0"/>
                  </a:lnTo>
                  <a:close/>
                </a:path>
              </a:pathLst>
            </a:custGeom>
            <a:solidFill>
              <a:srgbClr val="6F533E"/>
            </a:solidFill>
          </p:spPr>
          <p:txBody>
            <a:bodyPr/>
            <a:lstStyle/>
            <a:p>
              <a:endParaRPr lang="ko-KR" altLang="en-US"/>
            </a:p>
          </p:txBody>
        </p:sp>
        <p:sp>
          <p:nvSpPr>
            <p:cNvPr id="6" name="TextBox 6"/>
            <p:cNvSpPr txBox="1"/>
            <p:nvPr/>
          </p:nvSpPr>
          <p:spPr>
            <a:xfrm>
              <a:off x="203200" y="44450"/>
              <a:ext cx="406400" cy="631284"/>
            </a:xfrm>
            <a:prstGeom prst="rect">
              <a:avLst/>
            </a:prstGeom>
          </p:spPr>
          <p:txBody>
            <a:bodyPr lIns="50800" tIns="50800" rIns="50800" bIns="50800" rtlCol="0" anchor="ctr"/>
            <a:lstStyle/>
            <a:p>
              <a:pPr algn="ctr">
                <a:lnSpc>
                  <a:spcPts val="3000"/>
                </a:lnSpc>
              </a:pPr>
              <a:endParaRPr/>
            </a:p>
          </p:txBody>
        </p:sp>
      </p:grpSp>
      <p:sp>
        <p:nvSpPr>
          <p:cNvPr id="7" name="Freeform 7"/>
          <p:cNvSpPr/>
          <p:nvPr/>
        </p:nvSpPr>
        <p:spPr>
          <a:xfrm>
            <a:off x="6696500" y="2419350"/>
            <a:ext cx="1183819" cy="1507177"/>
          </a:xfrm>
          <a:custGeom>
            <a:avLst/>
            <a:gdLst/>
            <a:ahLst/>
            <a:cxnLst/>
            <a:rect l="l" t="t" r="r" b="b"/>
            <a:pathLst>
              <a:path w="1183819" h="1507177">
                <a:moveTo>
                  <a:pt x="0" y="0"/>
                </a:moveTo>
                <a:lnTo>
                  <a:pt x="1183819" y="0"/>
                </a:lnTo>
                <a:lnTo>
                  <a:pt x="1183819" y="1507177"/>
                </a:lnTo>
                <a:lnTo>
                  <a:pt x="0" y="15071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8" name="Freeform 8"/>
          <p:cNvSpPr/>
          <p:nvPr/>
        </p:nvSpPr>
        <p:spPr>
          <a:xfrm>
            <a:off x="7364958" y="3079025"/>
            <a:ext cx="2143109" cy="1695004"/>
          </a:xfrm>
          <a:custGeom>
            <a:avLst/>
            <a:gdLst/>
            <a:ahLst/>
            <a:cxnLst/>
            <a:rect l="l" t="t" r="r" b="b"/>
            <a:pathLst>
              <a:path w="2143109" h="1695004">
                <a:moveTo>
                  <a:pt x="0" y="0"/>
                </a:moveTo>
                <a:lnTo>
                  <a:pt x="2143109" y="0"/>
                </a:lnTo>
                <a:lnTo>
                  <a:pt x="2143109" y="1695004"/>
                </a:lnTo>
                <a:lnTo>
                  <a:pt x="0" y="16950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sp>
        <p:nvSpPr>
          <p:cNvPr id="9" name="Freeform 9"/>
          <p:cNvSpPr/>
          <p:nvPr/>
        </p:nvSpPr>
        <p:spPr>
          <a:xfrm>
            <a:off x="4045848" y="1850081"/>
            <a:ext cx="2389615" cy="2407121"/>
          </a:xfrm>
          <a:custGeom>
            <a:avLst/>
            <a:gdLst/>
            <a:ahLst/>
            <a:cxnLst/>
            <a:rect l="l" t="t" r="r" b="b"/>
            <a:pathLst>
              <a:path w="2389615" h="2407121">
                <a:moveTo>
                  <a:pt x="0" y="0"/>
                </a:moveTo>
                <a:lnTo>
                  <a:pt x="2389615" y="0"/>
                </a:lnTo>
                <a:lnTo>
                  <a:pt x="2389615" y="2407121"/>
                </a:lnTo>
                <a:lnTo>
                  <a:pt x="0" y="24071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ko-KR" altLang="en-US"/>
          </a:p>
        </p:txBody>
      </p:sp>
      <p:sp>
        <p:nvSpPr>
          <p:cNvPr id="10" name="Freeform 10"/>
          <p:cNvSpPr/>
          <p:nvPr/>
        </p:nvSpPr>
        <p:spPr>
          <a:xfrm>
            <a:off x="1028700" y="2480193"/>
            <a:ext cx="2935837" cy="2088114"/>
          </a:xfrm>
          <a:custGeom>
            <a:avLst/>
            <a:gdLst/>
            <a:ahLst/>
            <a:cxnLst/>
            <a:rect l="l" t="t" r="r" b="b"/>
            <a:pathLst>
              <a:path w="2935837" h="2088114">
                <a:moveTo>
                  <a:pt x="0" y="0"/>
                </a:moveTo>
                <a:lnTo>
                  <a:pt x="2935837" y="0"/>
                </a:lnTo>
                <a:lnTo>
                  <a:pt x="2935837" y="2088114"/>
                </a:lnTo>
                <a:lnTo>
                  <a:pt x="0" y="2088114"/>
                </a:lnTo>
                <a:lnTo>
                  <a:pt x="0" y="0"/>
                </a:lnTo>
                <a:close/>
              </a:path>
            </a:pathLst>
          </a:custGeom>
          <a:blipFill>
            <a:blip r:embed="rId9"/>
            <a:stretch>
              <a:fillRect/>
            </a:stretch>
          </a:blipFill>
        </p:spPr>
        <p:txBody>
          <a:bodyPr/>
          <a:lstStyle/>
          <a:p>
            <a:endParaRPr lang="ko-KR" altLang="en-US"/>
          </a:p>
        </p:txBody>
      </p:sp>
      <p:sp>
        <p:nvSpPr>
          <p:cNvPr id="11" name="TextBox 11"/>
          <p:cNvSpPr txBox="1"/>
          <p:nvPr/>
        </p:nvSpPr>
        <p:spPr>
          <a:xfrm>
            <a:off x="587827" y="606877"/>
            <a:ext cx="3546425" cy="438150"/>
          </a:xfrm>
          <a:prstGeom prst="rect">
            <a:avLst/>
          </a:prstGeom>
        </p:spPr>
        <p:txBody>
          <a:bodyPr lIns="0" tIns="0" rIns="0" bIns="0" rtlCol="0" anchor="t">
            <a:spAutoFit/>
          </a:bodyPr>
          <a:lstStyle/>
          <a:p>
            <a:pPr algn="l">
              <a:lnSpc>
                <a:spcPts val="3300"/>
              </a:lnSpc>
              <a:spcBef>
                <a:spcPct val="0"/>
              </a:spcBef>
            </a:pPr>
            <a:r>
              <a:rPr lang="en-US" sz="3000" b="1" spc="156">
                <a:solidFill>
                  <a:srgbClr val="3160D8"/>
                </a:solidFill>
                <a:latin typeface="Source Han Sans KR Bold"/>
                <a:ea typeface="Source Han Sans KR Bold"/>
                <a:cs typeface="Source Han Sans KR Bold"/>
                <a:sym typeface="Source Han Sans KR Bold"/>
              </a:rPr>
              <a:t>Project Overview</a:t>
            </a:r>
          </a:p>
        </p:txBody>
      </p:sp>
      <p:sp>
        <p:nvSpPr>
          <p:cNvPr id="12" name="TextBox 12"/>
          <p:cNvSpPr txBox="1"/>
          <p:nvPr/>
        </p:nvSpPr>
        <p:spPr>
          <a:xfrm>
            <a:off x="11100036" y="1668957"/>
            <a:ext cx="6078682" cy="377244"/>
          </a:xfrm>
          <a:prstGeom prst="rect">
            <a:avLst/>
          </a:prstGeom>
        </p:spPr>
        <p:txBody>
          <a:bodyPr lIns="0" tIns="0" rIns="0" bIns="0" rtlCol="0" anchor="t">
            <a:spAutoFit/>
          </a:bodyPr>
          <a:lstStyle/>
          <a:p>
            <a:pPr algn="l">
              <a:lnSpc>
                <a:spcPts val="2969"/>
              </a:lnSpc>
              <a:spcBef>
                <a:spcPct val="0"/>
              </a:spcBef>
            </a:pPr>
            <a:r>
              <a:rPr lang="en-US" sz="2699" b="1" spc="140">
                <a:solidFill>
                  <a:srgbClr val="1F2427"/>
                </a:solidFill>
                <a:latin typeface="Source Han Sans KR Bold"/>
                <a:ea typeface="Source Han Sans KR Bold"/>
                <a:cs typeface="Source Han Sans KR Bold"/>
                <a:sym typeface="Source Han Sans KR Bold"/>
              </a:rPr>
              <a:t>Motivation for Dataset Selection</a:t>
            </a:r>
          </a:p>
        </p:txBody>
      </p:sp>
      <p:sp>
        <p:nvSpPr>
          <p:cNvPr id="13" name="TextBox 13"/>
          <p:cNvSpPr txBox="1"/>
          <p:nvPr/>
        </p:nvSpPr>
        <p:spPr>
          <a:xfrm>
            <a:off x="10034330" y="2137690"/>
            <a:ext cx="7224970" cy="2430780"/>
          </a:xfrm>
          <a:prstGeom prst="rect">
            <a:avLst/>
          </a:prstGeom>
        </p:spPr>
        <p:txBody>
          <a:bodyPr lIns="0" tIns="0" rIns="0" bIns="0" rtlCol="0" anchor="t">
            <a:spAutoFit/>
          </a:bodyPr>
          <a:lstStyle/>
          <a:p>
            <a:pPr marL="0" lvl="0" indent="0" algn="r">
              <a:lnSpc>
                <a:spcPts val="3299"/>
              </a:lnSpc>
              <a:spcBef>
                <a:spcPct val="0"/>
              </a:spcBef>
            </a:pPr>
            <a:r>
              <a:rPr lang="en-US" sz="2199" b="1" u="sng" spc="114">
                <a:solidFill>
                  <a:srgbClr val="3160D8"/>
                </a:solidFill>
                <a:latin typeface="Source Han Sans KR Bold"/>
                <a:ea typeface="Source Han Sans KR Bold"/>
                <a:cs typeface="Source Han Sans KR Bold"/>
                <a:sym typeface="Source Han Sans KR Bold"/>
              </a:rPr>
              <a:t>Food waste</a:t>
            </a:r>
            <a:r>
              <a:rPr lang="en-US" sz="2199" spc="114">
                <a:solidFill>
                  <a:srgbClr val="1F2427"/>
                </a:solidFill>
                <a:latin typeface="Source Han Sans KR"/>
                <a:ea typeface="Source Han Sans KR"/>
                <a:cs typeface="Source Han Sans KR"/>
                <a:sym typeface="Source Han Sans KR"/>
              </a:rPr>
              <a:t> has become a critical issue in achieving the Sustainable Development Goals (SDGs) in today’s world. This project aims to systematically analyze food waste through data, and from this analysis, propose efficient operational strategies and waste reduction plans.</a:t>
            </a:r>
          </a:p>
        </p:txBody>
      </p:sp>
      <p:sp>
        <p:nvSpPr>
          <p:cNvPr id="14" name="TextBox 14"/>
          <p:cNvSpPr txBox="1"/>
          <p:nvPr/>
        </p:nvSpPr>
        <p:spPr>
          <a:xfrm>
            <a:off x="9813166" y="5875265"/>
            <a:ext cx="7446134" cy="2840166"/>
          </a:xfrm>
          <a:prstGeom prst="rect">
            <a:avLst/>
          </a:prstGeom>
        </p:spPr>
        <p:txBody>
          <a:bodyPr lIns="0" tIns="0" rIns="0" bIns="0" rtlCol="0" anchor="t">
            <a:spAutoFit/>
          </a:bodyPr>
          <a:lstStyle/>
          <a:p>
            <a:pPr marL="0" lvl="0" indent="0" algn="r">
              <a:lnSpc>
                <a:spcPts val="3299"/>
              </a:lnSpc>
              <a:spcBef>
                <a:spcPct val="0"/>
              </a:spcBef>
            </a:pPr>
            <a:r>
              <a:rPr lang="en-US" sz="2199" spc="114">
                <a:solidFill>
                  <a:srgbClr val="1F2427"/>
                </a:solidFill>
                <a:latin typeface="Source Han Sans KR"/>
                <a:ea typeface="Source Han Sans KR"/>
                <a:cs typeface="Source Han Sans KR"/>
                <a:sym typeface="Source Han Sans KR"/>
              </a:rPr>
              <a:t>Furthermore, it explores the potential to implement an incentive system based on the amount of food waste generated, enabling restaurants or operational units to receive rewards according to their waste reduction performance, thus providing a practical and scalable management approach.</a:t>
            </a:r>
          </a:p>
        </p:txBody>
      </p:sp>
      <p:sp>
        <p:nvSpPr>
          <p:cNvPr id="15" name="TextBox 15"/>
          <p:cNvSpPr txBox="1"/>
          <p:nvPr/>
        </p:nvSpPr>
        <p:spPr>
          <a:xfrm>
            <a:off x="10668570" y="5402771"/>
            <a:ext cx="6544514" cy="377244"/>
          </a:xfrm>
          <a:prstGeom prst="rect">
            <a:avLst/>
          </a:prstGeom>
        </p:spPr>
        <p:txBody>
          <a:bodyPr lIns="0" tIns="0" rIns="0" bIns="0" rtlCol="0" anchor="t">
            <a:spAutoFit/>
          </a:bodyPr>
          <a:lstStyle/>
          <a:p>
            <a:pPr algn="l">
              <a:lnSpc>
                <a:spcPts val="2969"/>
              </a:lnSpc>
              <a:spcBef>
                <a:spcPct val="0"/>
              </a:spcBef>
            </a:pPr>
            <a:r>
              <a:rPr lang="en-US" sz="2699" b="1" spc="140">
                <a:solidFill>
                  <a:srgbClr val="1F2427"/>
                </a:solidFill>
                <a:latin typeface="Source Han Sans KR Bold"/>
                <a:ea typeface="Source Han Sans KR Bold"/>
                <a:cs typeface="Source Han Sans KR Bold"/>
                <a:sym typeface="Source Han Sans KR Bold"/>
              </a:rPr>
              <a:t>Expected benefits by Data Analysis</a:t>
            </a:r>
          </a:p>
        </p:txBody>
      </p:sp>
      <p:sp>
        <p:nvSpPr>
          <p:cNvPr id="16" name="TextBox 16"/>
          <p:cNvSpPr txBox="1"/>
          <p:nvPr/>
        </p:nvSpPr>
        <p:spPr>
          <a:xfrm>
            <a:off x="587827" y="9903960"/>
            <a:ext cx="12378170" cy="125703"/>
          </a:xfrm>
          <a:prstGeom prst="rect">
            <a:avLst/>
          </a:prstGeom>
        </p:spPr>
        <p:txBody>
          <a:bodyPr lIns="0" tIns="0" rIns="0" bIns="0" rtlCol="0" anchor="t">
            <a:spAutoFit/>
          </a:bodyPr>
          <a:lstStyle/>
          <a:p>
            <a:pPr algn="ctr">
              <a:lnSpc>
                <a:spcPts val="990"/>
              </a:lnSpc>
              <a:spcBef>
                <a:spcPct val="0"/>
              </a:spcBef>
            </a:pPr>
            <a:r>
              <a:rPr lang="en-US" sz="900" b="1" spc="46">
                <a:solidFill>
                  <a:srgbClr val="1F2427"/>
                </a:solidFill>
                <a:latin typeface="Source Han Sans KR Bold"/>
                <a:ea typeface="Source Han Sans KR Bold"/>
                <a:cs typeface="Source Han Sans KR Bold"/>
                <a:sym typeface="Source Han Sans KR Bold"/>
              </a:rPr>
              <a:t>Image Source: https://www.hobsonsbay.vic.gov.au/Services/Waste-and-recycling/How-to-use-your-four-bins/Food-Garden-Light-Green-Bin/How-Much-Food-Do-You-Think-You-Throw-Away-Every-Year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587827" y="9694410"/>
            <a:ext cx="17112346" cy="0"/>
          </a:xfrm>
          <a:prstGeom prst="line">
            <a:avLst/>
          </a:prstGeom>
          <a:ln w="19050" cap="flat">
            <a:solidFill>
              <a:srgbClr val="3160D8"/>
            </a:solidFill>
            <a:prstDash val="solid"/>
            <a:headEnd type="none" w="sm" len="sm"/>
            <a:tailEnd type="none" w="sm" len="sm"/>
          </a:ln>
        </p:spPr>
        <p:txBody>
          <a:bodyPr/>
          <a:lstStyle/>
          <a:p>
            <a:endParaRPr lang="ko-KR" altLang="en-US"/>
          </a:p>
        </p:txBody>
      </p:sp>
      <p:sp>
        <p:nvSpPr>
          <p:cNvPr id="3" name="TextBox 3"/>
          <p:cNvSpPr txBox="1"/>
          <p:nvPr/>
        </p:nvSpPr>
        <p:spPr>
          <a:xfrm>
            <a:off x="587827" y="606877"/>
            <a:ext cx="3566617" cy="438150"/>
          </a:xfrm>
          <a:prstGeom prst="rect">
            <a:avLst/>
          </a:prstGeom>
        </p:spPr>
        <p:txBody>
          <a:bodyPr lIns="0" tIns="0" rIns="0" bIns="0" rtlCol="0" anchor="t">
            <a:spAutoFit/>
          </a:bodyPr>
          <a:lstStyle/>
          <a:p>
            <a:pPr algn="l">
              <a:lnSpc>
                <a:spcPts val="3300"/>
              </a:lnSpc>
              <a:spcBef>
                <a:spcPct val="0"/>
              </a:spcBef>
            </a:pPr>
            <a:r>
              <a:rPr lang="en-US" sz="3000" b="1" spc="156">
                <a:solidFill>
                  <a:srgbClr val="3160D8"/>
                </a:solidFill>
                <a:latin typeface="Source Han Sans KR Bold"/>
                <a:ea typeface="Source Han Sans KR Bold"/>
                <a:cs typeface="Source Han Sans KR Bold"/>
                <a:sym typeface="Source Han Sans KR Bold"/>
              </a:rPr>
              <a:t>Project Overview</a:t>
            </a:r>
          </a:p>
        </p:txBody>
      </p:sp>
      <p:sp>
        <p:nvSpPr>
          <p:cNvPr id="4" name="TextBox 4"/>
          <p:cNvSpPr txBox="1"/>
          <p:nvPr/>
        </p:nvSpPr>
        <p:spPr>
          <a:xfrm>
            <a:off x="587827" y="1869638"/>
            <a:ext cx="3618607" cy="355600"/>
          </a:xfrm>
          <a:prstGeom prst="rect">
            <a:avLst/>
          </a:prstGeom>
        </p:spPr>
        <p:txBody>
          <a:bodyPr lIns="0" tIns="0" rIns="0" bIns="0" rtlCol="0" anchor="t">
            <a:spAutoFit/>
          </a:bodyPr>
          <a:lstStyle/>
          <a:p>
            <a:pPr marL="0" lvl="0" indent="0" algn="l">
              <a:lnSpc>
                <a:spcPts val="2749"/>
              </a:lnSpc>
              <a:spcBef>
                <a:spcPct val="0"/>
              </a:spcBef>
            </a:pPr>
            <a:r>
              <a:rPr lang="en-US" sz="2499" b="1" spc="129">
                <a:solidFill>
                  <a:srgbClr val="3160D8"/>
                </a:solidFill>
                <a:latin typeface="Source Han Sans KR Bold"/>
                <a:ea typeface="Source Han Sans KR Bold"/>
                <a:cs typeface="Source Han Sans KR Bold"/>
                <a:sym typeface="Source Han Sans KR Bold"/>
              </a:rPr>
              <a:t>End to End process 7</a:t>
            </a:r>
          </a:p>
        </p:txBody>
      </p:sp>
      <p:grpSp>
        <p:nvGrpSpPr>
          <p:cNvPr id="5" name="Group 5"/>
          <p:cNvGrpSpPr/>
          <p:nvPr/>
        </p:nvGrpSpPr>
        <p:grpSpPr>
          <a:xfrm>
            <a:off x="340832" y="3554305"/>
            <a:ext cx="2790409" cy="4801515"/>
            <a:chOff x="0" y="0"/>
            <a:chExt cx="918019" cy="1579655"/>
          </a:xfrm>
        </p:grpSpPr>
        <p:sp>
          <p:nvSpPr>
            <p:cNvPr id="6" name="Freeform 6"/>
            <p:cNvSpPr/>
            <p:nvPr/>
          </p:nvSpPr>
          <p:spPr>
            <a:xfrm>
              <a:off x="0" y="0"/>
              <a:ext cx="918019" cy="1579655"/>
            </a:xfrm>
            <a:custGeom>
              <a:avLst/>
              <a:gdLst/>
              <a:ahLst/>
              <a:cxnLst/>
              <a:rect l="l" t="t" r="r" b="b"/>
              <a:pathLst>
                <a:path w="918019" h="1579655">
                  <a:moveTo>
                    <a:pt x="0" y="0"/>
                  </a:moveTo>
                  <a:lnTo>
                    <a:pt x="918019" y="0"/>
                  </a:lnTo>
                  <a:lnTo>
                    <a:pt x="918019" y="1579655"/>
                  </a:lnTo>
                  <a:lnTo>
                    <a:pt x="0" y="1579655"/>
                  </a:lnTo>
                  <a:close/>
                </a:path>
              </a:pathLst>
            </a:custGeom>
            <a:solidFill>
              <a:srgbClr val="000000">
                <a:alpha val="0"/>
              </a:srgbClr>
            </a:solidFill>
            <a:ln w="19050" cap="sq">
              <a:solidFill>
                <a:srgbClr val="3160D8"/>
              </a:solidFill>
              <a:prstDash val="solid"/>
              <a:miter/>
            </a:ln>
          </p:spPr>
          <p:txBody>
            <a:bodyPr/>
            <a:lstStyle/>
            <a:p>
              <a:endParaRPr lang="ko-KR" altLang="en-US"/>
            </a:p>
          </p:txBody>
        </p:sp>
        <p:sp>
          <p:nvSpPr>
            <p:cNvPr id="7" name="TextBox 7"/>
            <p:cNvSpPr txBox="1"/>
            <p:nvPr/>
          </p:nvSpPr>
          <p:spPr>
            <a:xfrm>
              <a:off x="0" y="-57150"/>
              <a:ext cx="918019" cy="1636805"/>
            </a:xfrm>
            <a:prstGeom prst="rect">
              <a:avLst/>
            </a:prstGeom>
          </p:spPr>
          <p:txBody>
            <a:bodyPr lIns="40668" tIns="40668" rIns="40668" bIns="40668" rtlCol="0" anchor="ctr"/>
            <a:lstStyle/>
            <a:p>
              <a:pPr marL="431807" lvl="1" indent="-215904" algn="ctr">
                <a:lnSpc>
                  <a:spcPts val="3000"/>
                </a:lnSpc>
                <a:buAutoNum type="arabicPeriod"/>
              </a:pPr>
              <a:r>
                <a:rPr lang="en-US" sz="2000" spc="104">
                  <a:solidFill>
                    <a:srgbClr val="FFFFFF"/>
                  </a:solidFill>
                  <a:latin typeface="Source Han Sans KR"/>
                  <a:ea typeface="Source Han Sans KR"/>
                  <a:cs typeface="Source Han Sans KR"/>
                  <a:sym typeface="Source Han Sans KR"/>
                </a:rPr>
                <a:t>In restaurants, hospitals, hotels, etc., food waste is directly related to costs.</a:t>
              </a:r>
            </a:p>
          </p:txBody>
        </p:sp>
      </p:grpSp>
      <p:sp>
        <p:nvSpPr>
          <p:cNvPr id="8" name="TextBox 8"/>
          <p:cNvSpPr txBox="1"/>
          <p:nvPr/>
        </p:nvSpPr>
        <p:spPr>
          <a:xfrm>
            <a:off x="587827" y="3053913"/>
            <a:ext cx="2296418" cy="355600"/>
          </a:xfrm>
          <a:prstGeom prst="rect">
            <a:avLst/>
          </a:prstGeom>
        </p:spPr>
        <p:txBody>
          <a:bodyPr lIns="0" tIns="0" rIns="0" bIns="0" rtlCol="0" anchor="t">
            <a:spAutoFit/>
          </a:bodyPr>
          <a:lstStyle/>
          <a:p>
            <a:pPr marL="0" lvl="0" indent="0" algn="l">
              <a:lnSpc>
                <a:spcPts val="2749"/>
              </a:lnSpc>
              <a:spcBef>
                <a:spcPct val="0"/>
              </a:spcBef>
            </a:pPr>
            <a:r>
              <a:rPr lang="en-US" sz="2499" spc="129">
                <a:solidFill>
                  <a:srgbClr val="1F2427"/>
                </a:solidFill>
                <a:latin typeface="Source Han Sans KR"/>
                <a:ea typeface="Source Han Sans KR"/>
                <a:cs typeface="Source Han Sans KR"/>
                <a:sym typeface="Source Han Sans KR"/>
              </a:rPr>
              <a:t>Object setting</a:t>
            </a:r>
          </a:p>
        </p:txBody>
      </p:sp>
      <p:sp>
        <p:nvSpPr>
          <p:cNvPr id="9" name="TextBox 9"/>
          <p:cNvSpPr txBox="1"/>
          <p:nvPr/>
        </p:nvSpPr>
        <p:spPr>
          <a:xfrm>
            <a:off x="394162" y="4713328"/>
            <a:ext cx="2696749" cy="2745740"/>
          </a:xfrm>
          <a:prstGeom prst="rect">
            <a:avLst/>
          </a:prstGeom>
        </p:spPr>
        <p:txBody>
          <a:bodyPr lIns="0" tIns="0" rIns="0" bIns="0" rtlCol="0" anchor="t">
            <a:spAutoFit/>
          </a:bodyPr>
          <a:lstStyle/>
          <a:p>
            <a:pPr marL="367034" lvl="1" indent="-183517" algn="l">
              <a:lnSpc>
                <a:spcPts val="1870"/>
              </a:lnSpc>
              <a:buFont typeface="Arial"/>
              <a:buChar char="•"/>
            </a:pPr>
            <a:r>
              <a:rPr lang="en-US" sz="1700" spc="88">
                <a:solidFill>
                  <a:srgbClr val="000000"/>
                </a:solidFill>
                <a:latin typeface="Source Han Sans KR"/>
                <a:ea typeface="Source Han Sans KR"/>
                <a:cs typeface="Source Han Sans KR"/>
                <a:sym typeface="Source Han Sans KR"/>
              </a:rPr>
              <a:t>To solve the </a:t>
            </a:r>
            <a:r>
              <a:rPr lang="en-US" sz="1700" spc="88">
                <a:solidFill>
                  <a:srgbClr val="3160D8"/>
                </a:solidFill>
                <a:latin typeface="Source Han Sans KR"/>
                <a:ea typeface="Source Han Sans KR"/>
                <a:cs typeface="Source Han Sans KR"/>
                <a:sym typeface="Source Han Sans KR"/>
              </a:rPr>
              <a:t>problem of food waste</a:t>
            </a:r>
            <a:r>
              <a:rPr lang="en-US" sz="1700" spc="88">
                <a:solidFill>
                  <a:srgbClr val="000000"/>
                </a:solidFill>
                <a:latin typeface="Source Han Sans KR"/>
                <a:ea typeface="Source Han Sans KR"/>
                <a:cs typeface="Source Han Sans KR"/>
                <a:sym typeface="Source Han Sans KR"/>
              </a:rPr>
              <a:t> occurring in restaurants...etc.</a:t>
            </a:r>
          </a:p>
          <a:p>
            <a:pPr algn="l">
              <a:lnSpc>
                <a:spcPts val="1870"/>
              </a:lnSpc>
            </a:pPr>
            <a:r>
              <a:rPr lang="en-US" sz="1700" spc="88">
                <a:solidFill>
                  <a:srgbClr val="000000"/>
                </a:solidFill>
                <a:latin typeface="Source Han Sans KR"/>
                <a:ea typeface="Source Han Sans KR"/>
                <a:cs typeface="Source Han Sans KR"/>
                <a:sym typeface="Source Han Sans KR"/>
              </a:rPr>
              <a:t> </a:t>
            </a:r>
          </a:p>
          <a:p>
            <a:pPr marL="367034" lvl="1" indent="-183517" algn="l">
              <a:lnSpc>
                <a:spcPts val="1870"/>
              </a:lnSpc>
              <a:buFont typeface="Arial"/>
              <a:buChar char="•"/>
            </a:pPr>
            <a:r>
              <a:rPr lang="en-US" sz="1700" spc="88">
                <a:solidFill>
                  <a:srgbClr val="3160D8"/>
                </a:solidFill>
                <a:latin typeface="Source Han Sans KR"/>
                <a:ea typeface="Source Han Sans KR"/>
                <a:cs typeface="Source Han Sans KR"/>
                <a:sym typeface="Source Han Sans KR"/>
              </a:rPr>
              <a:t>Predict the amount of food waste</a:t>
            </a:r>
            <a:r>
              <a:rPr lang="en-US" sz="1700" spc="88">
                <a:solidFill>
                  <a:srgbClr val="000000"/>
                </a:solidFill>
                <a:latin typeface="Source Han Sans KR"/>
                <a:ea typeface="Source Han Sans KR"/>
                <a:cs typeface="Source Han Sans KR"/>
                <a:sym typeface="Source Han Sans KR"/>
              </a:rPr>
              <a:t> using actual operation log data and </a:t>
            </a:r>
            <a:r>
              <a:rPr lang="en-US" sz="1700" spc="88">
                <a:solidFill>
                  <a:srgbClr val="3160D8"/>
                </a:solidFill>
                <a:latin typeface="Source Han Sans KR"/>
                <a:ea typeface="Source Han Sans KR"/>
                <a:cs typeface="Source Han Sans KR"/>
                <a:sym typeface="Source Han Sans KR"/>
              </a:rPr>
              <a:t>contribute to establishing a reduction strategy</a:t>
            </a:r>
            <a:r>
              <a:rPr lang="en-US" sz="1700" spc="88">
                <a:solidFill>
                  <a:srgbClr val="000000"/>
                </a:solidFill>
                <a:latin typeface="Source Han Sans KR"/>
                <a:ea typeface="Source Han Sans KR"/>
                <a:cs typeface="Source Han Sans KR"/>
                <a:sym typeface="Source Han Sans KR"/>
              </a:rPr>
              <a:t> through this.</a:t>
            </a:r>
          </a:p>
        </p:txBody>
      </p:sp>
      <p:grpSp>
        <p:nvGrpSpPr>
          <p:cNvPr id="10" name="Group 10"/>
          <p:cNvGrpSpPr/>
          <p:nvPr/>
        </p:nvGrpSpPr>
        <p:grpSpPr>
          <a:xfrm>
            <a:off x="3995786" y="3034863"/>
            <a:ext cx="2790409" cy="5320956"/>
            <a:chOff x="0" y="0"/>
            <a:chExt cx="3720545" cy="7094608"/>
          </a:xfrm>
        </p:grpSpPr>
        <p:sp>
          <p:nvSpPr>
            <p:cNvPr id="11" name="TextBox 11"/>
            <p:cNvSpPr txBox="1"/>
            <p:nvPr/>
          </p:nvSpPr>
          <p:spPr>
            <a:xfrm>
              <a:off x="275901" y="19050"/>
              <a:ext cx="3444645" cy="480483"/>
            </a:xfrm>
            <a:prstGeom prst="rect">
              <a:avLst/>
            </a:prstGeom>
          </p:spPr>
          <p:txBody>
            <a:bodyPr lIns="0" tIns="0" rIns="0" bIns="0" rtlCol="0" anchor="t">
              <a:spAutoFit/>
            </a:bodyPr>
            <a:lstStyle/>
            <a:p>
              <a:pPr marL="0" lvl="0" indent="0" algn="l">
                <a:lnSpc>
                  <a:spcPts val="2749"/>
                </a:lnSpc>
                <a:spcBef>
                  <a:spcPct val="0"/>
                </a:spcBef>
              </a:pPr>
              <a:r>
                <a:rPr lang="en-US" sz="2499" spc="129">
                  <a:solidFill>
                    <a:srgbClr val="1F2427"/>
                  </a:solidFill>
                  <a:latin typeface="Source Han Sans KR"/>
                  <a:ea typeface="Source Han Sans KR"/>
                  <a:cs typeface="Source Han Sans KR"/>
                  <a:sym typeface="Source Han Sans KR"/>
                </a:rPr>
                <a:t>Data Inspection</a:t>
              </a:r>
            </a:p>
          </p:txBody>
        </p:sp>
        <p:grpSp>
          <p:nvGrpSpPr>
            <p:cNvPr id="12" name="Group 12"/>
            <p:cNvGrpSpPr/>
            <p:nvPr/>
          </p:nvGrpSpPr>
          <p:grpSpPr>
            <a:xfrm>
              <a:off x="0" y="692588"/>
              <a:ext cx="3720545" cy="6402019"/>
              <a:chOff x="0" y="0"/>
              <a:chExt cx="918019" cy="1579655"/>
            </a:xfrm>
          </p:grpSpPr>
          <p:sp>
            <p:nvSpPr>
              <p:cNvPr id="13" name="Freeform 13"/>
              <p:cNvSpPr/>
              <p:nvPr/>
            </p:nvSpPr>
            <p:spPr>
              <a:xfrm>
                <a:off x="0" y="0"/>
                <a:ext cx="918019" cy="1579655"/>
              </a:xfrm>
              <a:custGeom>
                <a:avLst/>
                <a:gdLst/>
                <a:ahLst/>
                <a:cxnLst/>
                <a:rect l="l" t="t" r="r" b="b"/>
                <a:pathLst>
                  <a:path w="918019" h="1579655">
                    <a:moveTo>
                      <a:pt x="0" y="0"/>
                    </a:moveTo>
                    <a:lnTo>
                      <a:pt x="918019" y="0"/>
                    </a:lnTo>
                    <a:lnTo>
                      <a:pt x="918019" y="1579655"/>
                    </a:lnTo>
                    <a:lnTo>
                      <a:pt x="0" y="1579655"/>
                    </a:lnTo>
                    <a:close/>
                  </a:path>
                </a:pathLst>
              </a:custGeom>
              <a:solidFill>
                <a:srgbClr val="000000">
                  <a:alpha val="0"/>
                </a:srgbClr>
              </a:solidFill>
              <a:ln w="19050" cap="sq">
                <a:solidFill>
                  <a:srgbClr val="3160D8"/>
                </a:solidFill>
                <a:prstDash val="solid"/>
                <a:miter/>
              </a:ln>
            </p:spPr>
            <p:txBody>
              <a:bodyPr/>
              <a:lstStyle/>
              <a:p>
                <a:endParaRPr lang="ko-KR" altLang="en-US"/>
              </a:p>
            </p:txBody>
          </p:sp>
          <p:sp>
            <p:nvSpPr>
              <p:cNvPr id="14" name="TextBox 14"/>
              <p:cNvSpPr txBox="1"/>
              <p:nvPr/>
            </p:nvSpPr>
            <p:spPr>
              <a:xfrm>
                <a:off x="0" y="-57150"/>
                <a:ext cx="918019" cy="1636805"/>
              </a:xfrm>
              <a:prstGeom prst="rect">
                <a:avLst/>
              </a:prstGeom>
            </p:spPr>
            <p:txBody>
              <a:bodyPr lIns="40668" tIns="40668" rIns="40668" bIns="40668" rtlCol="0" anchor="ctr"/>
              <a:lstStyle/>
              <a:p>
                <a:pPr algn="ctr">
                  <a:lnSpc>
                    <a:spcPts val="3000"/>
                  </a:lnSpc>
                </a:pPr>
                <a:endParaRPr/>
              </a:p>
            </p:txBody>
          </p:sp>
        </p:grpSp>
        <p:sp>
          <p:nvSpPr>
            <p:cNvPr id="15" name="TextBox 15"/>
            <p:cNvSpPr txBox="1"/>
            <p:nvPr/>
          </p:nvSpPr>
          <p:spPr>
            <a:xfrm>
              <a:off x="240704" y="1931448"/>
              <a:ext cx="3274061" cy="3362537"/>
            </a:xfrm>
            <a:prstGeom prst="rect">
              <a:avLst/>
            </a:prstGeom>
          </p:spPr>
          <p:txBody>
            <a:bodyPr lIns="0" tIns="0" rIns="0" bIns="0" rtlCol="0" anchor="t">
              <a:spAutoFit/>
            </a:bodyPr>
            <a:lstStyle/>
            <a:p>
              <a:pPr marL="367034" lvl="1" indent="-183517" algn="l">
                <a:lnSpc>
                  <a:spcPts val="1870"/>
                </a:lnSpc>
                <a:buFont typeface="Arial"/>
                <a:buChar char="•"/>
              </a:pPr>
              <a:r>
                <a:rPr lang="en-US" sz="1700" spc="88">
                  <a:solidFill>
                    <a:srgbClr val="000000"/>
                  </a:solidFill>
                  <a:latin typeface="Source Han Sans KR"/>
                  <a:ea typeface="Source Han Sans KR"/>
                  <a:cs typeface="Source Han Sans KR"/>
                  <a:sym typeface="Source Han Sans KR"/>
                </a:rPr>
                <a:t>Data exploration using the same plots as </a:t>
              </a:r>
              <a:r>
                <a:rPr lang="en-US" sz="1700" spc="88">
                  <a:solidFill>
                    <a:srgbClr val="3160D8"/>
                  </a:solidFill>
                  <a:latin typeface="Source Han Sans KR"/>
                  <a:ea typeface="Source Han Sans KR"/>
                  <a:cs typeface="Source Han Sans KR"/>
                  <a:sym typeface="Source Han Sans KR"/>
                </a:rPr>
                <a:t>Boxplot</a:t>
              </a:r>
              <a:r>
                <a:rPr lang="en-US" sz="1700" spc="88">
                  <a:solidFill>
                    <a:srgbClr val="1F2427"/>
                  </a:solidFill>
                  <a:latin typeface="Source Han Sans KR"/>
                  <a:ea typeface="Source Han Sans KR"/>
                  <a:cs typeface="Source Han Sans KR"/>
                  <a:sym typeface="Source Han Sans KR"/>
                </a:rPr>
                <a:t>,</a:t>
              </a:r>
              <a:r>
                <a:rPr lang="en-US" sz="1700" spc="88">
                  <a:solidFill>
                    <a:srgbClr val="000000"/>
                  </a:solidFill>
                  <a:latin typeface="Source Han Sans KR"/>
                  <a:ea typeface="Source Han Sans KR"/>
                  <a:cs typeface="Source Han Sans KR"/>
                  <a:sym typeface="Source Han Sans KR"/>
                </a:rPr>
                <a:t> Histogram, and Scatter.</a:t>
              </a:r>
            </a:p>
            <a:p>
              <a:pPr algn="l">
                <a:lnSpc>
                  <a:spcPts val="1870"/>
                </a:lnSpc>
              </a:pPr>
              <a:endParaRPr lang="en-US" sz="1700" spc="88">
                <a:solidFill>
                  <a:srgbClr val="000000"/>
                </a:solidFill>
                <a:latin typeface="Source Han Sans KR"/>
                <a:ea typeface="Source Han Sans KR"/>
                <a:cs typeface="Source Han Sans KR"/>
                <a:sym typeface="Source Han Sans KR"/>
              </a:endParaRPr>
            </a:p>
            <a:p>
              <a:pPr marL="367034" lvl="1" indent="-183517" algn="l">
                <a:lnSpc>
                  <a:spcPts val="1870"/>
                </a:lnSpc>
                <a:buFont typeface="Arial"/>
                <a:buChar char="•"/>
              </a:pPr>
              <a:r>
                <a:rPr lang="en-US" sz="1700" spc="88">
                  <a:solidFill>
                    <a:srgbClr val="3160D8"/>
                  </a:solidFill>
                  <a:latin typeface="Source Han Sans KR"/>
                  <a:ea typeface="Source Han Sans KR"/>
                  <a:cs typeface="Source Han Sans KR"/>
                  <a:sym typeface="Source Han Sans KR"/>
                </a:rPr>
                <a:t>Suitability check</a:t>
              </a:r>
              <a:r>
                <a:rPr lang="en-US" sz="1700" spc="88">
                  <a:solidFill>
                    <a:srgbClr val="000000"/>
                  </a:solidFill>
                  <a:latin typeface="Source Han Sans KR"/>
                  <a:ea typeface="Source Han Sans KR"/>
                  <a:cs typeface="Source Han Sans KR"/>
                  <a:sym typeface="Source Han Sans KR"/>
                </a:rPr>
                <a:t> - </a:t>
              </a:r>
            </a:p>
            <a:p>
              <a:pPr algn="l">
                <a:lnSpc>
                  <a:spcPts val="1870"/>
                </a:lnSpc>
              </a:pPr>
              <a:r>
                <a:rPr lang="en-US" sz="1700" spc="88">
                  <a:solidFill>
                    <a:srgbClr val="000000"/>
                  </a:solidFill>
                  <a:latin typeface="Source Han Sans KR"/>
                  <a:ea typeface="Source Han Sans KR"/>
                  <a:cs typeface="Source Han Sans KR"/>
                  <a:sym typeface="Source Han Sans KR"/>
                </a:rPr>
                <a:t>     In predicting      </a:t>
              </a:r>
            </a:p>
            <a:p>
              <a:pPr algn="l">
                <a:lnSpc>
                  <a:spcPts val="1870"/>
                </a:lnSpc>
              </a:pPr>
              <a:r>
                <a:rPr lang="en-US" sz="1700" spc="88">
                  <a:solidFill>
                    <a:srgbClr val="000000"/>
                  </a:solidFill>
                  <a:latin typeface="Source Han Sans KR"/>
                  <a:ea typeface="Source Han Sans KR"/>
                  <a:cs typeface="Source Han Sans KR"/>
                  <a:sym typeface="Source Han Sans KR"/>
                </a:rPr>
                <a:t>     waste volume,</a:t>
              </a:r>
            </a:p>
            <a:p>
              <a:pPr algn="l">
                <a:lnSpc>
                  <a:spcPts val="1870"/>
                </a:lnSpc>
              </a:pPr>
              <a:r>
                <a:rPr lang="en-US" sz="1700" spc="88">
                  <a:solidFill>
                    <a:srgbClr val="000000"/>
                  </a:solidFill>
                  <a:latin typeface="Source Han Sans KR"/>
                  <a:ea typeface="Source Han Sans KR"/>
                  <a:cs typeface="Source Han Sans KR"/>
                  <a:sym typeface="Source Han Sans KR"/>
                </a:rPr>
                <a:t>     various factors are </a:t>
              </a:r>
            </a:p>
            <a:p>
              <a:pPr algn="l">
                <a:lnSpc>
                  <a:spcPts val="1870"/>
                </a:lnSpc>
              </a:pPr>
              <a:r>
                <a:rPr lang="en-US" sz="1700" spc="88">
                  <a:solidFill>
                    <a:srgbClr val="000000"/>
                  </a:solidFill>
                  <a:latin typeface="Source Han Sans KR"/>
                  <a:ea typeface="Source Han Sans KR"/>
                  <a:cs typeface="Source Han Sans KR"/>
                  <a:sym typeface="Source Han Sans KR"/>
                </a:rPr>
                <a:t>     logically related.</a:t>
              </a:r>
            </a:p>
          </p:txBody>
        </p:sp>
      </p:grpSp>
      <p:sp>
        <p:nvSpPr>
          <p:cNvPr id="16" name="TextBox 16"/>
          <p:cNvSpPr txBox="1"/>
          <p:nvPr/>
        </p:nvSpPr>
        <p:spPr>
          <a:xfrm>
            <a:off x="6686077" y="7285748"/>
            <a:ext cx="2952167" cy="327590"/>
          </a:xfrm>
          <a:prstGeom prst="rect">
            <a:avLst/>
          </a:prstGeom>
        </p:spPr>
        <p:txBody>
          <a:bodyPr lIns="0" tIns="0" rIns="0" bIns="0" rtlCol="0" anchor="t">
            <a:spAutoFit/>
          </a:bodyPr>
          <a:lstStyle/>
          <a:p>
            <a:pPr algn="ctr">
              <a:lnSpc>
                <a:spcPts val="2767"/>
              </a:lnSpc>
            </a:pPr>
            <a:endParaRPr/>
          </a:p>
        </p:txBody>
      </p:sp>
      <p:grpSp>
        <p:nvGrpSpPr>
          <p:cNvPr id="17" name="Group 17"/>
          <p:cNvGrpSpPr/>
          <p:nvPr/>
        </p:nvGrpSpPr>
        <p:grpSpPr>
          <a:xfrm>
            <a:off x="7526454" y="3554305"/>
            <a:ext cx="2790409" cy="4801515"/>
            <a:chOff x="0" y="0"/>
            <a:chExt cx="918019" cy="1579655"/>
          </a:xfrm>
        </p:grpSpPr>
        <p:sp>
          <p:nvSpPr>
            <p:cNvPr id="18" name="Freeform 18"/>
            <p:cNvSpPr/>
            <p:nvPr/>
          </p:nvSpPr>
          <p:spPr>
            <a:xfrm>
              <a:off x="0" y="0"/>
              <a:ext cx="918019" cy="1579655"/>
            </a:xfrm>
            <a:custGeom>
              <a:avLst/>
              <a:gdLst/>
              <a:ahLst/>
              <a:cxnLst/>
              <a:rect l="l" t="t" r="r" b="b"/>
              <a:pathLst>
                <a:path w="918019" h="1579655">
                  <a:moveTo>
                    <a:pt x="0" y="0"/>
                  </a:moveTo>
                  <a:lnTo>
                    <a:pt x="918019" y="0"/>
                  </a:lnTo>
                  <a:lnTo>
                    <a:pt x="918019" y="1579655"/>
                  </a:lnTo>
                  <a:lnTo>
                    <a:pt x="0" y="1579655"/>
                  </a:lnTo>
                  <a:close/>
                </a:path>
              </a:pathLst>
            </a:custGeom>
            <a:solidFill>
              <a:srgbClr val="000000">
                <a:alpha val="0"/>
              </a:srgbClr>
            </a:solidFill>
            <a:ln w="19050" cap="sq">
              <a:solidFill>
                <a:srgbClr val="3160D8"/>
              </a:solidFill>
              <a:prstDash val="solid"/>
              <a:miter/>
            </a:ln>
          </p:spPr>
          <p:txBody>
            <a:bodyPr/>
            <a:lstStyle/>
            <a:p>
              <a:endParaRPr lang="ko-KR" altLang="en-US"/>
            </a:p>
          </p:txBody>
        </p:sp>
        <p:sp>
          <p:nvSpPr>
            <p:cNvPr id="19" name="TextBox 19"/>
            <p:cNvSpPr txBox="1"/>
            <p:nvPr/>
          </p:nvSpPr>
          <p:spPr>
            <a:xfrm>
              <a:off x="0" y="-57150"/>
              <a:ext cx="918019" cy="1636805"/>
            </a:xfrm>
            <a:prstGeom prst="rect">
              <a:avLst/>
            </a:prstGeom>
          </p:spPr>
          <p:txBody>
            <a:bodyPr lIns="40668" tIns="40668" rIns="40668" bIns="40668" rtlCol="0" anchor="ctr"/>
            <a:lstStyle/>
            <a:p>
              <a:pPr algn="ctr">
                <a:lnSpc>
                  <a:spcPts val="3000"/>
                </a:lnSpc>
              </a:pPr>
              <a:endParaRPr/>
            </a:p>
          </p:txBody>
        </p:sp>
      </p:grpSp>
      <p:sp>
        <p:nvSpPr>
          <p:cNvPr id="20" name="TextBox 20"/>
          <p:cNvSpPr txBox="1"/>
          <p:nvPr/>
        </p:nvSpPr>
        <p:spPr>
          <a:xfrm>
            <a:off x="7527115" y="3053913"/>
            <a:ext cx="3018968" cy="355600"/>
          </a:xfrm>
          <a:prstGeom prst="rect">
            <a:avLst/>
          </a:prstGeom>
        </p:spPr>
        <p:txBody>
          <a:bodyPr lIns="0" tIns="0" rIns="0" bIns="0" rtlCol="0" anchor="t">
            <a:spAutoFit/>
          </a:bodyPr>
          <a:lstStyle/>
          <a:p>
            <a:pPr marL="0" lvl="0" indent="0" algn="l">
              <a:lnSpc>
                <a:spcPts val="2749"/>
              </a:lnSpc>
              <a:spcBef>
                <a:spcPct val="0"/>
              </a:spcBef>
            </a:pPr>
            <a:r>
              <a:rPr lang="en-US" sz="2499" spc="129">
                <a:solidFill>
                  <a:srgbClr val="1F2427"/>
                </a:solidFill>
                <a:latin typeface="Source Han Sans KR"/>
                <a:ea typeface="Source Han Sans KR"/>
                <a:cs typeface="Source Han Sans KR"/>
                <a:sym typeface="Source Han Sans KR"/>
              </a:rPr>
              <a:t>Data Preparation</a:t>
            </a:r>
          </a:p>
        </p:txBody>
      </p:sp>
      <p:sp>
        <p:nvSpPr>
          <p:cNvPr id="21" name="TextBox 21"/>
          <p:cNvSpPr txBox="1"/>
          <p:nvPr/>
        </p:nvSpPr>
        <p:spPr>
          <a:xfrm>
            <a:off x="7600645" y="4591717"/>
            <a:ext cx="2716218" cy="2059940"/>
          </a:xfrm>
          <a:prstGeom prst="rect">
            <a:avLst/>
          </a:prstGeom>
        </p:spPr>
        <p:txBody>
          <a:bodyPr lIns="0" tIns="0" rIns="0" bIns="0" rtlCol="0" anchor="t">
            <a:spAutoFit/>
          </a:bodyPr>
          <a:lstStyle/>
          <a:p>
            <a:pPr marL="367034" lvl="1" indent="-183517" algn="l">
              <a:lnSpc>
                <a:spcPts val="1870"/>
              </a:lnSpc>
              <a:buFont typeface="Arial"/>
              <a:buChar char="•"/>
            </a:pPr>
            <a:r>
              <a:rPr lang="en-US" sz="1700" spc="88">
                <a:solidFill>
                  <a:srgbClr val="3160D8"/>
                </a:solidFill>
                <a:latin typeface="Source Han Sans KR"/>
                <a:ea typeface="Source Han Sans KR"/>
                <a:cs typeface="Source Han Sans KR"/>
                <a:sym typeface="Source Han Sans KR"/>
              </a:rPr>
              <a:t>Data Value Changes </a:t>
            </a:r>
            <a:r>
              <a:rPr lang="en-US" sz="1700" spc="88">
                <a:solidFill>
                  <a:srgbClr val="000000"/>
                </a:solidFill>
                <a:latin typeface="Source Han Sans KR"/>
                <a:ea typeface="Source Han Sans KR"/>
                <a:cs typeface="Source Han Sans KR"/>
                <a:sym typeface="Source Han Sans KR"/>
              </a:rPr>
              <a:t>cleaning dirty data, </a:t>
            </a:r>
          </a:p>
          <a:p>
            <a:pPr algn="l">
              <a:lnSpc>
                <a:spcPts val="1870"/>
              </a:lnSpc>
            </a:pPr>
            <a:r>
              <a:rPr lang="en-US" sz="1700" spc="88">
                <a:solidFill>
                  <a:srgbClr val="000000"/>
                </a:solidFill>
                <a:latin typeface="Source Han Sans KR"/>
                <a:ea typeface="Source Han Sans KR"/>
                <a:cs typeface="Source Han Sans KR"/>
                <a:sym typeface="Source Han Sans KR"/>
              </a:rPr>
              <a:t>     text preprocessing,     </a:t>
            </a:r>
          </a:p>
          <a:p>
            <a:pPr algn="l">
              <a:lnSpc>
                <a:spcPts val="1870"/>
              </a:lnSpc>
            </a:pPr>
            <a:r>
              <a:rPr lang="en-US" sz="1700" spc="88">
                <a:solidFill>
                  <a:srgbClr val="000000"/>
                </a:solidFill>
                <a:latin typeface="Source Han Sans KR"/>
                <a:ea typeface="Source Han Sans KR"/>
                <a:cs typeface="Source Han Sans KR"/>
                <a:sym typeface="Source Han Sans KR"/>
              </a:rPr>
              <a:t>     discretization, </a:t>
            </a:r>
          </a:p>
          <a:p>
            <a:pPr algn="l">
              <a:lnSpc>
                <a:spcPts val="1870"/>
              </a:lnSpc>
            </a:pPr>
            <a:r>
              <a:rPr lang="en-US" sz="1700" spc="88">
                <a:solidFill>
                  <a:srgbClr val="000000"/>
                </a:solidFill>
                <a:latin typeface="Source Han Sans KR"/>
                <a:ea typeface="Source Han Sans KR"/>
                <a:cs typeface="Source Han Sans KR"/>
                <a:sym typeface="Source Han Sans KR"/>
              </a:rPr>
              <a:t>     data normalization,</a:t>
            </a:r>
          </a:p>
          <a:p>
            <a:pPr algn="l">
              <a:lnSpc>
                <a:spcPts val="1870"/>
              </a:lnSpc>
            </a:pPr>
            <a:r>
              <a:rPr lang="en-US" sz="1700" spc="88">
                <a:solidFill>
                  <a:srgbClr val="000000"/>
                </a:solidFill>
                <a:latin typeface="Source Han Sans KR"/>
                <a:ea typeface="Source Han Sans KR"/>
                <a:cs typeface="Source Han Sans KR"/>
                <a:sym typeface="Source Han Sans KR"/>
              </a:rPr>
              <a:t>     encoding</a:t>
            </a:r>
          </a:p>
          <a:p>
            <a:pPr algn="l">
              <a:lnSpc>
                <a:spcPts val="1870"/>
              </a:lnSpc>
            </a:pPr>
            <a:endParaRPr lang="en-US" sz="1700" spc="88">
              <a:solidFill>
                <a:srgbClr val="000000"/>
              </a:solidFill>
              <a:latin typeface="Source Han Sans KR"/>
              <a:ea typeface="Source Han Sans KR"/>
              <a:cs typeface="Source Han Sans KR"/>
              <a:sym typeface="Source Han Sans KR"/>
            </a:endParaRPr>
          </a:p>
          <a:p>
            <a:pPr marL="367034" lvl="1" indent="-183517" algn="l">
              <a:lnSpc>
                <a:spcPts val="1870"/>
              </a:lnSpc>
              <a:buFont typeface="Arial"/>
              <a:buChar char="•"/>
            </a:pPr>
            <a:r>
              <a:rPr lang="en-US" sz="1700" spc="88">
                <a:solidFill>
                  <a:srgbClr val="3160D8"/>
                </a:solidFill>
                <a:latin typeface="Source Han Sans KR"/>
                <a:ea typeface="Source Han Sans KR"/>
                <a:cs typeface="Source Han Sans KR"/>
                <a:sym typeface="Source Han Sans KR"/>
              </a:rPr>
              <a:t>Feature engineering</a:t>
            </a:r>
            <a:r>
              <a:rPr lang="en-US" sz="1700" spc="88">
                <a:solidFill>
                  <a:srgbClr val="000000"/>
                </a:solidFill>
                <a:latin typeface="Source Han Sans KR"/>
                <a:ea typeface="Source Han Sans KR"/>
                <a:cs typeface="Source Han Sans KR"/>
                <a:sym typeface="Source Han Sans KR"/>
              </a:rPr>
              <a:t> - selection,  creation</a:t>
            </a:r>
          </a:p>
        </p:txBody>
      </p:sp>
      <p:grpSp>
        <p:nvGrpSpPr>
          <p:cNvPr id="22" name="Group 22"/>
          <p:cNvGrpSpPr/>
          <p:nvPr/>
        </p:nvGrpSpPr>
        <p:grpSpPr>
          <a:xfrm>
            <a:off x="10959332" y="3034863"/>
            <a:ext cx="2790409" cy="5320956"/>
            <a:chOff x="0" y="0"/>
            <a:chExt cx="3720545" cy="7094608"/>
          </a:xfrm>
        </p:grpSpPr>
        <p:grpSp>
          <p:nvGrpSpPr>
            <p:cNvPr id="23" name="Group 23"/>
            <p:cNvGrpSpPr/>
            <p:nvPr/>
          </p:nvGrpSpPr>
          <p:grpSpPr>
            <a:xfrm>
              <a:off x="0" y="692588"/>
              <a:ext cx="3720545" cy="6402019"/>
              <a:chOff x="0" y="0"/>
              <a:chExt cx="918019" cy="1579655"/>
            </a:xfrm>
          </p:grpSpPr>
          <p:sp>
            <p:nvSpPr>
              <p:cNvPr id="24" name="Freeform 24"/>
              <p:cNvSpPr/>
              <p:nvPr/>
            </p:nvSpPr>
            <p:spPr>
              <a:xfrm>
                <a:off x="0" y="0"/>
                <a:ext cx="918019" cy="1579655"/>
              </a:xfrm>
              <a:custGeom>
                <a:avLst/>
                <a:gdLst/>
                <a:ahLst/>
                <a:cxnLst/>
                <a:rect l="l" t="t" r="r" b="b"/>
                <a:pathLst>
                  <a:path w="918019" h="1579655">
                    <a:moveTo>
                      <a:pt x="0" y="0"/>
                    </a:moveTo>
                    <a:lnTo>
                      <a:pt x="918019" y="0"/>
                    </a:lnTo>
                    <a:lnTo>
                      <a:pt x="918019" y="1579655"/>
                    </a:lnTo>
                    <a:lnTo>
                      <a:pt x="0" y="1579655"/>
                    </a:lnTo>
                    <a:close/>
                  </a:path>
                </a:pathLst>
              </a:custGeom>
              <a:solidFill>
                <a:srgbClr val="000000">
                  <a:alpha val="0"/>
                </a:srgbClr>
              </a:solidFill>
              <a:ln w="19050" cap="sq">
                <a:solidFill>
                  <a:srgbClr val="3160D8"/>
                </a:solidFill>
                <a:prstDash val="solid"/>
                <a:miter/>
              </a:ln>
            </p:spPr>
            <p:txBody>
              <a:bodyPr/>
              <a:lstStyle/>
              <a:p>
                <a:endParaRPr lang="ko-KR" altLang="en-US"/>
              </a:p>
            </p:txBody>
          </p:sp>
          <p:sp>
            <p:nvSpPr>
              <p:cNvPr id="25" name="TextBox 25"/>
              <p:cNvSpPr txBox="1"/>
              <p:nvPr/>
            </p:nvSpPr>
            <p:spPr>
              <a:xfrm>
                <a:off x="0" y="-57150"/>
                <a:ext cx="918019" cy="1636805"/>
              </a:xfrm>
              <a:prstGeom prst="rect">
                <a:avLst/>
              </a:prstGeom>
            </p:spPr>
            <p:txBody>
              <a:bodyPr lIns="40668" tIns="40668" rIns="40668" bIns="40668" rtlCol="0" anchor="ctr"/>
              <a:lstStyle/>
              <a:p>
                <a:pPr algn="ctr">
                  <a:lnSpc>
                    <a:spcPts val="3000"/>
                  </a:lnSpc>
                </a:pPr>
                <a:endParaRPr/>
              </a:p>
            </p:txBody>
          </p:sp>
        </p:grpSp>
        <p:sp>
          <p:nvSpPr>
            <p:cNvPr id="26" name="TextBox 26"/>
            <p:cNvSpPr txBox="1"/>
            <p:nvPr/>
          </p:nvSpPr>
          <p:spPr>
            <a:xfrm>
              <a:off x="329327" y="19050"/>
              <a:ext cx="3061891" cy="480483"/>
            </a:xfrm>
            <a:prstGeom prst="rect">
              <a:avLst/>
            </a:prstGeom>
          </p:spPr>
          <p:txBody>
            <a:bodyPr lIns="0" tIns="0" rIns="0" bIns="0" rtlCol="0" anchor="t">
              <a:spAutoFit/>
            </a:bodyPr>
            <a:lstStyle/>
            <a:p>
              <a:pPr marL="0" lvl="0" indent="0" algn="l">
                <a:lnSpc>
                  <a:spcPts val="2749"/>
                </a:lnSpc>
                <a:spcBef>
                  <a:spcPct val="0"/>
                </a:spcBef>
              </a:pPr>
              <a:r>
                <a:rPr lang="en-US" sz="2499" spc="129">
                  <a:solidFill>
                    <a:srgbClr val="1F2427"/>
                  </a:solidFill>
                  <a:latin typeface="Source Han Sans KR"/>
                  <a:ea typeface="Source Han Sans KR"/>
                  <a:cs typeface="Source Han Sans KR"/>
                  <a:sym typeface="Source Han Sans KR"/>
                </a:rPr>
                <a:t>Data Analysis</a:t>
              </a:r>
            </a:p>
          </p:txBody>
        </p:sp>
        <p:sp>
          <p:nvSpPr>
            <p:cNvPr id="27" name="TextBox 27"/>
            <p:cNvSpPr txBox="1"/>
            <p:nvPr/>
          </p:nvSpPr>
          <p:spPr>
            <a:xfrm>
              <a:off x="241300" y="2083848"/>
              <a:ext cx="3274061" cy="3362537"/>
            </a:xfrm>
            <a:prstGeom prst="rect">
              <a:avLst/>
            </a:prstGeom>
          </p:spPr>
          <p:txBody>
            <a:bodyPr lIns="0" tIns="0" rIns="0" bIns="0" rtlCol="0" anchor="t">
              <a:spAutoFit/>
            </a:bodyPr>
            <a:lstStyle/>
            <a:p>
              <a:pPr marL="367034" lvl="1" indent="-183517" algn="l">
                <a:lnSpc>
                  <a:spcPts val="1870"/>
                </a:lnSpc>
                <a:buFont typeface="Arial"/>
                <a:buChar char="•"/>
              </a:pPr>
              <a:r>
                <a:rPr lang="en-US" sz="1700" spc="88">
                  <a:solidFill>
                    <a:srgbClr val="3160D8"/>
                  </a:solidFill>
                  <a:latin typeface="Source Han Sans KR"/>
                  <a:ea typeface="Source Han Sans KR"/>
                  <a:cs typeface="Source Han Sans KR"/>
                  <a:sym typeface="Source Han Sans KR"/>
                </a:rPr>
                <a:t>Clustering</a:t>
              </a:r>
              <a:r>
                <a:rPr lang="en-US" sz="1700" spc="88">
                  <a:solidFill>
                    <a:srgbClr val="000000"/>
                  </a:solidFill>
                  <a:latin typeface="Source Han Sans KR"/>
                  <a:ea typeface="Source Han Sans KR"/>
                  <a:cs typeface="Source Han Sans KR"/>
                  <a:sym typeface="Source Han Sans KR"/>
                </a:rPr>
                <a:t> - Kmeans : Deriving factor-based clusters</a:t>
              </a:r>
            </a:p>
            <a:p>
              <a:pPr algn="l">
                <a:lnSpc>
                  <a:spcPts val="1870"/>
                </a:lnSpc>
              </a:pPr>
              <a:endParaRPr lang="en-US" sz="1700" spc="88">
                <a:solidFill>
                  <a:srgbClr val="000000"/>
                </a:solidFill>
                <a:latin typeface="Source Han Sans KR"/>
                <a:ea typeface="Source Han Sans KR"/>
                <a:cs typeface="Source Han Sans KR"/>
                <a:sym typeface="Source Han Sans KR"/>
              </a:endParaRPr>
            </a:p>
            <a:p>
              <a:pPr marL="367034" lvl="1" indent="-183517" algn="l">
                <a:lnSpc>
                  <a:spcPts val="1870"/>
                </a:lnSpc>
                <a:buFont typeface="Arial"/>
                <a:buChar char="•"/>
              </a:pPr>
              <a:r>
                <a:rPr lang="en-US" sz="1700" spc="88">
                  <a:solidFill>
                    <a:srgbClr val="3160D8"/>
                  </a:solidFill>
                  <a:latin typeface="Source Han Sans KR"/>
                  <a:ea typeface="Source Han Sans KR"/>
                  <a:cs typeface="Source Han Sans KR"/>
                  <a:sym typeface="Source Han Sans KR"/>
                </a:rPr>
                <a:t>Regression</a:t>
              </a:r>
              <a:r>
                <a:rPr lang="en-US" sz="1700" spc="88">
                  <a:solidFill>
                    <a:srgbClr val="000000"/>
                  </a:solidFill>
                  <a:latin typeface="Source Han Sans KR"/>
                  <a:ea typeface="Source Han Sans KR"/>
                  <a:cs typeface="Source Han Sans KR"/>
                  <a:sym typeface="Source Han Sans KR"/>
                </a:rPr>
                <a:t> -Interpretation by applying </a:t>
              </a:r>
              <a:r>
                <a:rPr lang="en-US" sz="1700" spc="88">
                  <a:solidFill>
                    <a:srgbClr val="3160D8"/>
                  </a:solidFill>
                  <a:latin typeface="Source Han Sans KR"/>
                  <a:ea typeface="Source Han Sans KR"/>
                  <a:cs typeface="Source Han Sans KR"/>
                  <a:sym typeface="Source Han Sans KR"/>
                </a:rPr>
                <a:t>Linear Regression</a:t>
              </a:r>
              <a:r>
                <a:rPr lang="en-US" sz="1700" spc="88">
                  <a:solidFill>
                    <a:srgbClr val="000000"/>
                  </a:solidFill>
                  <a:latin typeface="Source Han Sans KR"/>
                  <a:ea typeface="Source Han Sans KR"/>
                  <a:cs typeface="Source Han Sans KR"/>
                  <a:sym typeface="Source Han Sans KR"/>
                </a:rPr>
                <a:t> and </a:t>
              </a:r>
              <a:r>
                <a:rPr lang="en-US" sz="1700" spc="88">
                  <a:solidFill>
                    <a:srgbClr val="3160D8"/>
                  </a:solidFill>
                  <a:latin typeface="Source Han Sans KR"/>
                  <a:ea typeface="Source Han Sans KR"/>
                  <a:cs typeface="Source Han Sans KR"/>
                  <a:sym typeface="Source Han Sans KR"/>
                </a:rPr>
                <a:t>LGBM Regression</a:t>
              </a:r>
              <a:r>
                <a:rPr lang="en-US" sz="1700" spc="88">
                  <a:solidFill>
                    <a:srgbClr val="000000"/>
                  </a:solidFill>
                  <a:latin typeface="Source Han Sans KR"/>
                  <a:ea typeface="Source Han Sans KR"/>
                  <a:cs typeface="Source Han Sans KR"/>
                  <a:sym typeface="Source Han Sans KR"/>
                </a:rPr>
                <a:t> respectively</a:t>
              </a:r>
            </a:p>
          </p:txBody>
        </p:sp>
      </p:grpSp>
      <p:grpSp>
        <p:nvGrpSpPr>
          <p:cNvPr id="28" name="Group 28"/>
          <p:cNvGrpSpPr/>
          <p:nvPr/>
        </p:nvGrpSpPr>
        <p:grpSpPr>
          <a:xfrm>
            <a:off x="14468891" y="3554305"/>
            <a:ext cx="2790409" cy="4801515"/>
            <a:chOff x="0" y="0"/>
            <a:chExt cx="918019" cy="1579655"/>
          </a:xfrm>
        </p:grpSpPr>
        <p:sp>
          <p:nvSpPr>
            <p:cNvPr id="29" name="Freeform 29"/>
            <p:cNvSpPr/>
            <p:nvPr/>
          </p:nvSpPr>
          <p:spPr>
            <a:xfrm>
              <a:off x="0" y="0"/>
              <a:ext cx="918019" cy="1579655"/>
            </a:xfrm>
            <a:custGeom>
              <a:avLst/>
              <a:gdLst/>
              <a:ahLst/>
              <a:cxnLst/>
              <a:rect l="l" t="t" r="r" b="b"/>
              <a:pathLst>
                <a:path w="918019" h="1579655">
                  <a:moveTo>
                    <a:pt x="0" y="0"/>
                  </a:moveTo>
                  <a:lnTo>
                    <a:pt x="918019" y="0"/>
                  </a:lnTo>
                  <a:lnTo>
                    <a:pt x="918019" y="1579655"/>
                  </a:lnTo>
                  <a:lnTo>
                    <a:pt x="0" y="1579655"/>
                  </a:lnTo>
                  <a:close/>
                </a:path>
              </a:pathLst>
            </a:custGeom>
            <a:solidFill>
              <a:srgbClr val="000000">
                <a:alpha val="0"/>
              </a:srgbClr>
            </a:solidFill>
            <a:ln w="19050" cap="sq">
              <a:solidFill>
                <a:srgbClr val="3160D8"/>
              </a:solidFill>
              <a:prstDash val="solid"/>
              <a:miter/>
            </a:ln>
          </p:spPr>
          <p:txBody>
            <a:bodyPr/>
            <a:lstStyle/>
            <a:p>
              <a:endParaRPr lang="ko-KR" altLang="en-US"/>
            </a:p>
          </p:txBody>
        </p:sp>
        <p:sp>
          <p:nvSpPr>
            <p:cNvPr id="30" name="TextBox 30"/>
            <p:cNvSpPr txBox="1"/>
            <p:nvPr/>
          </p:nvSpPr>
          <p:spPr>
            <a:xfrm>
              <a:off x="0" y="-57150"/>
              <a:ext cx="918019" cy="1636805"/>
            </a:xfrm>
            <a:prstGeom prst="rect">
              <a:avLst/>
            </a:prstGeom>
          </p:spPr>
          <p:txBody>
            <a:bodyPr lIns="40668" tIns="40668" rIns="40668" bIns="40668" rtlCol="0" anchor="ctr"/>
            <a:lstStyle/>
            <a:p>
              <a:pPr algn="ctr">
                <a:lnSpc>
                  <a:spcPts val="3000"/>
                </a:lnSpc>
              </a:pPr>
              <a:endParaRPr/>
            </a:p>
          </p:txBody>
        </p:sp>
      </p:grpSp>
      <p:sp>
        <p:nvSpPr>
          <p:cNvPr id="31" name="TextBox 31"/>
          <p:cNvSpPr txBox="1"/>
          <p:nvPr/>
        </p:nvSpPr>
        <p:spPr>
          <a:xfrm>
            <a:off x="14649866" y="3053913"/>
            <a:ext cx="2296418" cy="355600"/>
          </a:xfrm>
          <a:prstGeom prst="rect">
            <a:avLst/>
          </a:prstGeom>
        </p:spPr>
        <p:txBody>
          <a:bodyPr lIns="0" tIns="0" rIns="0" bIns="0" rtlCol="0" anchor="t">
            <a:spAutoFit/>
          </a:bodyPr>
          <a:lstStyle/>
          <a:p>
            <a:pPr marL="0" lvl="0" indent="0" algn="ctr">
              <a:lnSpc>
                <a:spcPts val="2749"/>
              </a:lnSpc>
              <a:spcBef>
                <a:spcPct val="0"/>
              </a:spcBef>
            </a:pPr>
            <a:r>
              <a:rPr lang="en-US" sz="2499" spc="129">
                <a:solidFill>
                  <a:srgbClr val="1F2427"/>
                </a:solidFill>
                <a:latin typeface="Source Han Sans KR"/>
                <a:ea typeface="Source Han Sans KR"/>
                <a:cs typeface="Source Han Sans KR"/>
                <a:sym typeface="Source Han Sans KR"/>
              </a:rPr>
              <a:t>Evaluation</a:t>
            </a:r>
          </a:p>
        </p:txBody>
      </p:sp>
      <p:sp>
        <p:nvSpPr>
          <p:cNvPr id="32" name="TextBox 32"/>
          <p:cNvSpPr txBox="1"/>
          <p:nvPr/>
        </p:nvSpPr>
        <p:spPr>
          <a:xfrm>
            <a:off x="14649866" y="5059712"/>
            <a:ext cx="2455546" cy="1374140"/>
          </a:xfrm>
          <a:prstGeom prst="rect">
            <a:avLst/>
          </a:prstGeom>
        </p:spPr>
        <p:txBody>
          <a:bodyPr lIns="0" tIns="0" rIns="0" bIns="0" rtlCol="0" anchor="t">
            <a:spAutoFit/>
          </a:bodyPr>
          <a:lstStyle/>
          <a:p>
            <a:pPr marL="367034" lvl="1" indent="-183517" algn="l">
              <a:lnSpc>
                <a:spcPts val="1870"/>
              </a:lnSpc>
              <a:buFont typeface="Arial"/>
              <a:buChar char="•"/>
            </a:pPr>
            <a:r>
              <a:rPr lang="en-US" sz="1700" spc="88">
                <a:solidFill>
                  <a:srgbClr val="3160D8"/>
                </a:solidFill>
                <a:latin typeface="Source Han Sans KR"/>
                <a:ea typeface="Source Han Sans KR"/>
                <a:cs typeface="Source Han Sans KR"/>
                <a:sym typeface="Source Han Sans KR"/>
              </a:rPr>
              <a:t>K-Fold Cross Validation</a:t>
            </a:r>
            <a:r>
              <a:rPr lang="en-US" sz="1700" spc="88">
                <a:solidFill>
                  <a:srgbClr val="000000"/>
                </a:solidFill>
                <a:latin typeface="Source Han Sans KR"/>
                <a:ea typeface="Source Han Sans KR"/>
                <a:cs typeface="Source Han Sans KR"/>
                <a:sym typeface="Source Han Sans KR"/>
              </a:rPr>
              <a:t> : Evaluate model performance more precisely for each cluster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587827" y="9694410"/>
            <a:ext cx="17112346" cy="0"/>
          </a:xfrm>
          <a:prstGeom prst="line">
            <a:avLst/>
          </a:prstGeom>
          <a:ln w="19050" cap="flat">
            <a:solidFill>
              <a:srgbClr val="3160D8"/>
            </a:solidFill>
            <a:prstDash val="solid"/>
            <a:headEnd type="none" w="sm" len="sm"/>
            <a:tailEnd type="none" w="sm" len="sm"/>
          </a:ln>
        </p:spPr>
        <p:txBody>
          <a:bodyPr/>
          <a:lstStyle/>
          <a:p>
            <a:endParaRPr lang="ko-KR" altLang="en-US"/>
          </a:p>
        </p:txBody>
      </p:sp>
      <p:sp>
        <p:nvSpPr>
          <p:cNvPr id="3" name="Freeform 3"/>
          <p:cNvSpPr/>
          <p:nvPr/>
        </p:nvSpPr>
        <p:spPr>
          <a:xfrm>
            <a:off x="12756012" y="1212100"/>
            <a:ext cx="4944161" cy="4286693"/>
          </a:xfrm>
          <a:custGeom>
            <a:avLst/>
            <a:gdLst/>
            <a:ahLst/>
            <a:cxnLst/>
            <a:rect l="l" t="t" r="r" b="b"/>
            <a:pathLst>
              <a:path w="4944161" h="4286693">
                <a:moveTo>
                  <a:pt x="0" y="0"/>
                </a:moveTo>
                <a:lnTo>
                  <a:pt x="4944161" y="0"/>
                </a:lnTo>
                <a:lnTo>
                  <a:pt x="4944161" y="4286692"/>
                </a:lnTo>
                <a:lnTo>
                  <a:pt x="0" y="4286692"/>
                </a:lnTo>
                <a:lnTo>
                  <a:pt x="0" y="0"/>
                </a:lnTo>
                <a:close/>
              </a:path>
            </a:pathLst>
          </a:custGeom>
          <a:blipFill>
            <a:blip r:embed="rId2"/>
            <a:stretch>
              <a:fillRect/>
            </a:stretch>
          </a:blipFill>
        </p:spPr>
        <p:txBody>
          <a:bodyPr/>
          <a:lstStyle/>
          <a:p>
            <a:endParaRPr lang="ko-KR" altLang="en-US"/>
          </a:p>
        </p:txBody>
      </p:sp>
      <p:sp>
        <p:nvSpPr>
          <p:cNvPr id="4" name="TextBox 4"/>
          <p:cNvSpPr txBox="1"/>
          <p:nvPr/>
        </p:nvSpPr>
        <p:spPr>
          <a:xfrm>
            <a:off x="587827" y="606877"/>
            <a:ext cx="3900455" cy="438084"/>
          </a:xfrm>
          <a:prstGeom prst="rect">
            <a:avLst/>
          </a:prstGeom>
        </p:spPr>
        <p:txBody>
          <a:bodyPr lIns="0" tIns="0" rIns="0" bIns="0" rtlCol="0" anchor="t">
            <a:spAutoFit/>
          </a:bodyPr>
          <a:lstStyle/>
          <a:p>
            <a:pPr algn="l">
              <a:lnSpc>
                <a:spcPts val="3300"/>
              </a:lnSpc>
              <a:spcBef>
                <a:spcPct val="0"/>
              </a:spcBef>
            </a:pPr>
            <a:r>
              <a:rPr lang="en-US" sz="3000" b="1" spc="156">
                <a:solidFill>
                  <a:srgbClr val="3160D8"/>
                </a:solidFill>
                <a:latin typeface="Source Han Sans KR Bold"/>
                <a:ea typeface="Source Han Sans KR Bold"/>
                <a:cs typeface="Source Han Sans KR Bold"/>
                <a:sym typeface="Source Han Sans KR Bold"/>
              </a:rPr>
              <a:t>Dataset Inspection</a:t>
            </a:r>
          </a:p>
        </p:txBody>
      </p:sp>
      <p:sp>
        <p:nvSpPr>
          <p:cNvPr id="5" name="TextBox 5"/>
          <p:cNvSpPr txBox="1"/>
          <p:nvPr/>
        </p:nvSpPr>
        <p:spPr>
          <a:xfrm>
            <a:off x="587827" y="1231150"/>
            <a:ext cx="13343979" cy="579120"/>
          </a:xfrm>
          <a:prstGeom prst="rect">
            <a:avLst/>
          </a:prstGeom>
        </p:spPr>
        <p:txBody>
          <a:bodyPr lIns="0" tIns="0" rIns="0" bIns="0" rtlCol="0" anchor="t">
            <a:spAutoFit/>
          </a:bodyPr>
          <a:lstStyle/>
          <a:p>
            <a:pPr algn="l">
              <a:lnSpc>
                <a:spcPts val="2310"/>
              </a:lnSpc>
              <a:spcBef>
                <a:spcPct val="0"/>
              </a:spcBef>
            </a:pPr>
            <a:r>
              <a:rPr lang="en-US" sz="2100" spc="109">
                <a:solidFill>
                  <a:srgbClr val="1F2427"/>
                </a:solidFill>
                <a:latin typeface="Source Han Sans KR"/>
                <a:ea typeface="Source Han Sans KR"/>
                <a:cs typeface="Source Han Sans KR"/>
                <a:sym typeface="Source Han Sans KR"/>
              </a:rPr>
              <a:t>- Contains some missing values and wrong data</a:t>
            </a:r>
          </a:p>
          <a:p>
            <a:pPr algn="l">
              <a:lnSpc>
                <a:spcPts val="2310"/>
              </a:lnSpc>
              <a:spcBef>
                <a:spcPct val="0"/>
              </a:spcBef>
            </a:pPr>
            <a:r>
              <a:rPr lang="en-US" sz="2100" spc="109">
                <a:solidFill>
                  <a:srgbClr val="1F2427"/>
                </a:solidFill>
                <a:latin typeface="Source Han Sans KR"/>
                <a:ea typeface="Source Han Sans KR"/>
                <a:cs typeface="Source Han Sans KR"/>
                <a:sym typeface="Source Han Sans KR"/>
              </a:rPr>
              <a:t>- Total number of samples: 911</a:t>
            </a:r>
          </a:p>
        </p:txBody>
      </p:sp>
      <p:sp>
        <p:nvSpPr>
          <p:cNvPr id="6" name="TextBox 6"/>
          <p:cNvSpPr txBox="1"/>
          <p:nvPr/>
        </p:nvSpPr>
        <p:spPr>
          <a:xfrm>
            <a:off x="587827" y="2555705"/>
            <a:ext cx="15784612" cy="6843891"/>
          </a:xfrm>
          <a:prstGeom prst="rect">
            <a:avLst/>
          </a:prstGeom>
        </p:spPr>
        <p:txBody>
          <a:bodyPr lIns="0" tIns="0" rIns="0" bIns="0" rtlCol="0" anchor="t">
            <a:spAutoFit/>
          </a:bodyPr>
          <a:lstStyle/>
          <a:p>
            <a:pPr algn="l">
              <a:lnSpc>
                <a:spcPts val="3394"/>
              </a:lnSpc>
            </a:pPr>
            <a:r>
              <a:rPr lang="en-US" sz="2610" b="1" spc="135">
                <a:solidFill>
                  <a:srgbClr val="1F2427"/>
                </a:solidFill>
                <a:latin typeface="Source Han Sans KR Bold"/>
                <a:ea typeface="Source Han Sans KR Bold"/>
                <a:cs typeface="Source Han Sans KR Bold"/>
                <a:sym typeface="Source Han Sans KR Bold"/>
              </a:rPr>
              <a:t>Main Columns Descriptions</a:t>
            </a:r>
          </a:p>
          <a:p>
            <a:pPr algn="l">
              <a:lnSpc>
                <a:spcPts val="3394"/>
              </a:lnSpc>
            </a:pPr>
            <a:endParaRPr lang="en-US" sz="2610" b="1" spc="135">
              <a:solidFill>
                <a:srgbClr val="1F2427"/>
              </a:solidFill>
              <a:latin typeface="Source Han Sans KR Bold"/>
              <a:ea typeface="Source Han Sans KR Bold"/>
              <a:cs typeface="Source Han Sans KR Bold"/>
              <a:sym typeface="Source Han Sans KR Bold"/>
            </a:endParaRPr>
          </a:p>
          <a:p>
            <a:pPr marL="563698" lvl="1" indent="-281849" algn="l">
              <a:lnSpc>
                <a:spcPts val="3394"/>
              </a:lnSpc>
              <a:buFont typeface="Arial"/>
              <a:buChar char="•"/>
            </a:pPr>
            <a:r>
              <a:rPr lang="en-US" sz="2610" b="1" spc="135">
                <a:solidFill>
                  <a:srgbClr val="1F2427"/>
                </a:solidFill>
                <a:latin typeface="Source Han Sans KR Bold"/>
                <a:ea typeface="Source Han Sans KR Bold"/>
                <a:cs typeface="Source Han Sans KR Bold"/>
                <a:sym typeface="Source Han Sans KR Bold"/>
              </a:rPr>
              <a:t>Numerical Features</a:t>
            </a:r>
          </a:p>
          <a:p>
            <a:pPr marL="563698" lvl="1" indent="-281849" algn="l">
              <a:lnSpc>
                <a:spcPts val="3394"/>
              </a:lnSpc>
              <a:buAutoNum type="arabicPeriod"/>
            </a:pPr>
            <a:r>
              <a:rPr lang="en-US" sz="2610" spc="135">
                <a:solidFill>
                  <a:srgbClr val="1F2427"/>
                </a:solidFill>
                <a:latin typeface="Source Han Sans KR"/>
                <a:ea typeface="Source Han Sans KR"/>
                <a:cs typeface="Source Han Sans KR"/>
                <a:sym typeface="Source Han Sans KR"/>
              </a:rPr>
              <a:t> day_of_week : Numeric representation of the </a:t>
            </a:r>
            <a:r>
              <a:rPr lang="en-US" sz="2610" spc="135">
                <a:solidFill>
                  <a:srgbClr val="3160D8"/>
                </a:solidFill>
                <a:latin typeface="Source Han Sans KR"/>
                <a:ea typeface="Source Han Sans KR"/>
                <a:cs typeface="Source Han Sans KR"/>
                <a:sym typeface="Source Han Sans KR"/>
              </a:rPr>
              <a:t>day </a:t>
            </a:r>
          </a:p>
          <a:p>
            <a:pPr marL="563698" lvl="1" indent="-281849" algn="l">
              <a:lnSpc>
                <a:spcPts val="3394"/>
              </a:lnSpc>
              <a:buAutoNum type="arabicPeriod"/>
            </a:pPr>
            <a:r>
              <a:rPr lang="en-US" sz="2610" spc="135">
                <a:solidFill>
                  <a:srgbClr val="1F2427"/>
                </a:solidFill>
                <a:latin typeface="Source Han Sans KR"/>
                <a:ea typeface="Source Han Sans KR"/>
                <a:cs typeface="Source Han Sans KR"/>
                <a:sym typeface="Source Han Sans KR"/>
              </a:rPr>
              <a:t> special_event : Whether a special </a:t>
            </a:r>
            <a:r>
              <a:rPr lang="en-US" sz="2610" spc="135">
                <a:solidFill>
                  <a:srgbClr val="3160D8"/>
                </a:solidFill>
                <a:latin typeface="Source Han Sans KR"/>
                <a:ea typeface="Source Han Sans KR"/>
                <a:cs typeface="Source Han Sans KR"/>
                <a:sym typeface="Source Han Sans KR"/>
              </a:rPr>
              <a:t>event </a:t>
            </a:r>
            <a:r>
              <a:rPr lang="en-US" sz="2610" spc="135">
                <a:solidFill>
                  <a:srgbClr val="1F2427"/>
                </a:solidFill>
                <a:latin typeface="Source Han Sans KR"/>
                <a:ea typeface="Source Han Sans KR"/>
                <a:cs typeface="Source Han Sans KR"/>
                <a:sym typeface="Source Han Sans KR"/>
              </a:rPr>
              <a:t>was held or not</a:t>
            </a:r>
          </a:p>
          <a:p>
            <a:pPr marL="563698" lvl="1" indent="-281849" algn="l">
              <a:lnSpc>
                <a:spcPts val="3394"/>
              </a:lnSpc>
              <a:buAutoNum type="arabicPeriod"/>
            </a:pPr>
            <a:r>
              <a:rPr lang="en-US" sz="2610" spc="135">
                <a:solidFill>
                  <a:srgbClr val="1F2427"/>
                </a:solidFill>
                <a:latin typeface="Source Han Sans KR"/>
                <a:ea typeface="Source Han Sans KR"/>
                <a:cs typeface="Source Han Sans KR"/>
                <a:sym typeface="Source Han Sans KR"/>
              </a:rPr>
              <a:t> meals_served: Number of </a:t>
            </a:r>
            <a:r>
              <a:rPr lang="en-US" sz="2610" spc="135">
                <a:solidFill>
                  <a:srgbClr val="3160D8"/>
                </a:solidFill>
                <a:latin typeface="Source Han Sans KR"/>
                <a:ea typeface="Source Han Sans KR"/>
                <a:cs typeface="Source Han Sans KR"/>
                <a:sym typeface="Source Han Sans KR"/>
              </a:rPr>
              <a:t>meals </a:t>
            </a:r>
            <a:r>
              <a:rPr lang="en-US" sz="2610" spc="135">
                <a:solidFill>
                  <a:srgbClr val="1F2427"/>
                </a:solidFill>
                <a:latin typeface="Source Han Sans KR"/>
                <a:ea typeface="Source Han Sans KR"/>
                <a:cs typeface="Source Han Sans KR"/>
                <a:sym typeface="Source Han Sans KR"/>
              </a:rPr>
              <a:t>served on the day</a:t>
            </a:r>
          </a:p>
          <a:p>
            <a:pPr marL="563698" lvl="1" indent="-281849" algn="l">
              <a:lnSpc>
                <a:spcPts val="3394"/>
              </a:lnSpc>
              <a:buAutoNum type="arabicPeriod"/>
            </a:pPr>
            <a:r>
              <a:rPr lang="en-US" sz="2610" spc="135">
                <a:solidFill>
                  <a:srgbClr val="1F2427"/>
                </a:solidFill>
                <a:latin typeface="Source Han Sans KR"/>
                <a:ea typeface="Source Han Sans KR"/>
                <a:cs typeface="Source Han Sans KR"/>
                <a:sym typeface="Source Han Sans KR"/>
              </a:rPr>
              <a:t> kitchen_staff: Number of kitchen </a:t>
            </a:r>
            <a:r>
              <a:rPr lang="en-US" sz="2610" spc="135">
                <a:solidFill>
                  <a:srgbClr val="3160D8"/>
                </a:solidFill>
                <a:latin typeface="Source Han Sans KR"/>
                <a:ea typeface="Source Han Sans KR"/>
                <a:cs typeface="Source Han Sans KR"/>
                <a:sym typeface="Source Han Sans KR"/>
              </a:rPr>
              <a:t>staff </a:t>
            </a:r>
            <a:r>
              <a:rPr lang="en-US" sz="2610" spc="135">
                <a:solidFill>
                  <a:srgbClr val="1F2427"/>
                </a:solidFill>
                <a:latin typeface="Source Han Sans KR"/>
                <a:ea typeface="Source Han Sans KR"/>
                <a:cs typeface="Source Han Sans KR"/>
                <a:sym typeface="Source Han Sans KR"/>
              </a:rPr>
              <a:t>working that day</a:t>
            </a:r>
          </a:p>
          <a:p>
            <a:pPr marL="563698" lvl="1" indent="-281849" algn="l">
              <a:lnSpc>
                <a:spcPts val="3394"/>
              </a:lnSpc>
              <a:buAutoNum type="arabicPeriod"/>
            </a:pPr>
            <a:r>
              <a:rPr lang="en-US" sz="2610" spc="135">
                <a:solidFill>
                  <a:srgbClr val="1F2427"/>
                </a:solidFill>
                <a:latin typeface="Source Han Sans KR"/>
                <a:ea typeface="Source Han Sans KR"/>
                <a:cs typeface="Source Han Sans KR"/>
                <a:sym typeface="Source Han Sans KR"/>
              </a:rPr>
              <a:t> temperature_C: Kitchen </a:t>
            </a:r>
            <a:r>
              <a:rPr lang="en-US" sz="2610" spc="135">
                <a:solidFill>
                  <a:srgbClr val="3160D8"/>
                </a:solidFill>
                <a:latin typeface="Source Han Sans KR"/>
                <a:ea typeface="Source Han Sans KR"/>
                <a:cs typeface="Source Han Sans KR"/>
                <a:sym typeface="Source Han Sans KR"/>
              </a:rPr>
              <a:t>temperature </a:t>
            </a:r>
            <a:r>
              <a:rPr lang="en-US" sz="2610" spc="135">
                <a:solidFill>
                  <a:srgbClr val="1F2427"/>
                </a:solidFill>
                <a:latin typeface="Source Han Sans KR"/>
                <a:ea typeface="Source Han Sans KR"/>
                <a:cs typeface="Source Han Sans KR"/>
                <a:sym typeface="Source Han Sans KR"/>
              </a:rPr>
              <a:t>(Celsius)</a:t>
            </a:r>
          </a:p>
          <a:p>
            <a:pPr marL="563698" lvl="1" indent="-281849" algn="l">
              <a:lnSpc>
                <a:spcPts val="3394"/>
              </a:lnSpc>
              <a:buAutoNum type="arabicPeriod"/>
            </a:pPr>
            <a:r>
              <a:rPr lang="en-US" sz="2610" spc="135">
                <a:solidFill>
                  <a:srgbClr val="1F2427"/>
                </a:solidFill>
                <a:latin typeface="Source Han Sans KR"/>
                <a:ea typeface="Source Han Sans KR"/>
                <a:cs typeface="Source Han Sans KR"/>
                <a:sym typeface="Source Han Sans KR"/>
              </a:rPr>
              <a:t> humidity_percent: </a:t>
            </a:r>
            <a:r>
              <a:rPr lang="en-US" sz="2610" spc="135">
                <a:solidFill>
                  <a:srgbClr val="3160D8"/>
                </a:solidFill>
                <a:latin typeface="Source Han Sans KR"/>
                <a:ea typeface="Source Han Sans KR"/>
                <a:cs typeface="Source Han Sans KR"/>
                <a:sym typeface="Source Han Sans KR"/>
              </a:rPr>
              <a:t>Humidity </a:t>
            </a:r>
            <a:r>
              <a:rPr lang="en-US" sz="2610" spc="135">
                <a:solidFill>
                  <a:srgbClr val="1F2427"/>
                </a:solidFill>
                <a:latin typeface="Source Han Sans KR"/>
                <a:ea typeface="Source Han Sans KR"/>
                <a:cs typeface="Source Han Sans KR"/>
                <a:sym typeface="Source Han Sans KR"/>
              </a:rPr>
              <a:t>of kitchen or cafeteria (%)</a:t>
            </a:r>
          </a:p>
          <a:p>
            <a:pPr marL="563698" lvl="1" indent="-281849" algn="l">
              <a:lnSpc>
                <a:spcPts val="3394"/>
              </a:lnSpc>
              <a:buAutoNum type="arabicPeriod"/>
            </a:pPr>
            <a:r>
              <a:rPr lang="en-US" sz="2610" spc="135">
                <a:solidFill>
                  <a:srgbClr val="1F2427"/>
                </a:solidFill>
                <a:latin typeface="Source Han Sans KR"/>
                <a:ea typeface="Source Han Sans KR"/>
                <a:cs typeface="Source Han Sans KR"/>
                <a:sym typeface="Source Han Sans KR"/>
              </a:rPr>
              <a:t> past_waste_kg: </a:t>
            </a:r>
            <a:r>
              <a:rPr lang="en-US" sz="2610" spc="135">
                <a:solidFill>
                  <a:srgbClr val="3160D8"/>
                </a:solidFill>
                <a:latin typeface="Source Han Sans KR"/>
                <a:ea typeface="Source Han Sans KR"/>
                <a:cs typeface="Source Han Sans KR"/>
                <a:sym typeface="Source Han Sans KR"/>
              </a:rPr>
              <a:t>Average </a:t>
            </a:r>
            <a:r>
              <a:rPr lang="en-US" sz="2610" spc="135">
                <a:solidFill>
                  <a:srgbClr val="1F2427"/>
                </a:solidFill>
                <a:latin typeface="Source Han Sans KR"/>
                <a:ea typeface="Source Han Sans KR"/>
                <a:cs typeface="Source Han Sans KR"/>
                <a:sym typeface="Source Han Sans KR"/>
              </a:rPr>
              <a:t>of wasted food generated in the past (Kg)</a:t>
            </a:r>
          </a:p>
          <a:p>
            <a:pPr marL="563698" lvl="1" indent="-281849" algn="l">
              <a:lnSpc>
                <a:spcPts val="3394"/>
              </a:lnSpc>
              <a:buAutoNum type="arabicPeriod"/>
            </a:pPr>
            <a:r>
              <a:rPr lang="en-US" sz="2610" spc="135">
                <a:solidFill>
                  <a:srgbClr val="1F2427"/>
                </a:solidFill>
                <a:latin typeface="Source Han Sans KR"/>
                <a:ea typeface="Source Han Sans KR"/>
                <a:cs typeface="Source Han Sans KR"/>
                <a:sym typeface="Source Han Sans KR"/>
              </a:rPr>
              <a:t> food_waste_kg: Amount of </a:t>
            </a:r>
            <a:r>
              <a:rPr lang="en-US" sz="2610" spc="135">
                <a:solidFill>
                  <a:srgbClr val="3160D8"/>
                </a:solidFill>
                <a:latin typeface="Source Han Sans KR"/>
                <a:ea typeface="Source Han Sans KR"/>
                <a:cs typeface="Source Han Sans KR"/>
                <a:sym typeface="Source Han Sans KR"/>
              </a:rPr>
              <a:t>wasted </a:t>
            </a:r>
            <a:r>
              <a:rPr lang="en-US" sz="2610" spc="135">
                <a:solidFill>
                  <a:srgbClr val="1F2427"/>
                </a:solidFill>
                <a:latin typeface="Source Han Sans KR"/>
                <a:ea typeface="Source Han Sans KR"/>
                <a:cs typeface="Source Han Sans KR"/>
                <a:sym typeface="Source Han Sans KR"/>
              </a:rPr>
              <a:t>food measured for a day (Kg)</a:t>
            </a:r>
          </a:p>
          <a:p>
            <a:pPr algn="l">
              <a:lnSpc>
                <a:spcPts val="3394"/>
              </a:lnSpc>
            </a:pPr>
            <a:endParaRPr lang="en-US" sz="2610" spc="135">
              <a:solidFill>
                <a:srgbClr val="1F2427"/>
              </a:solidFill>
              <a:latin typeface="Source Han Sans KR"/>
              <a:ea typeface="Source Han Sans KR"/>
              <a:cs typeface="Source Han Sans KR"/>
              <a:sym typeface="Source Han Sans KR"/>
            </a:endParaRPr>
          </a:p>
          <a:p>
            <a:pPr marL="563698" lvl="1" indent="-281849" algn="l">
              <a:lnSpc>
                <a:spcPts val="3394"/>
              </a:lnSpc>
              <a:buFont typeface="Arial"/>
              <a:buChar char="•"/>
            </a:pPr>
            <a:r>
              <a:rPr lang="en-US" sz="2610" b="1" spc="135">
                <a:solidFill>
                  <a:srgbClr val="1F2427"/>
                </a:solidFill>
                <a:latin typeface="Source Han Sans KR Bold"/>
                <a:ea typeface="Source Han Sans KR Bold"/>
                <a:cs typeface="Source Han Sans KR Bold"/>
                <a:sym typeface="Source Han Sans KR Bold"/>
              </a:rPr>
              <a:t>Categorical Features</a:t>
            </a:r>
          </a:p>
          <a:p>
            <a:pPr marL="563698" lvl="1" indent="-281849" algn="l">
              <a:lnSpc>
                <a:spcPts val="3394"/>
              </a:lnSpc>
              <a:buAutoNum type="arabicPeriod"/>
            </a:pPr>
            <a:r>
              <a:rPr lang="en-US" sz="2610" spc="135">
                <a:solidFill>
                  <a:srgbClr val="1F2427"/>
                </a:solidFill>
                <a:latin typeface="Source Han Sans KR"/>
                <a:ea typeface="Source Han Sans KR"/>
                <a:cs typeface="Source Han Sans KR"/>
                <a:sym typeface="Source Han Sans KR"/>
              </a:rPr>
              <a:t> date: The </a:t>
            </a:r>
            <a:r>
              <a:rPr lang="en-US" sz="2610" spc="135">
                <a:solidFill>
                  <a:srgbClr val="3160D8"/>
                </a:solidFill>
                <a:latin typeface="Source Han Sans KR"/>
                <a:ea typeface="Source Han Sans KR"/>
                <a:cs typeface="Source Han Sans KR"/>
                <a:sym typeface="Source Han Sans KR"/>
              </a:rPr>
              <a:t>date </a:t>
            </a:r>
            <a:r>
              <a:rPr lang="en-US" sz="2610" spc="135">
                <a:solidFill>
                  <a:srgbClr val="1F2427"/>
                </a:solidFill>
                <a:latin typeface="Source Han Sans KR"/>
                <a:ea typeface="Source Han Sans KR"/>
                <a:cs typeface="Source Han Sans KR"/>
                <a:sym typeface="Source Han Sans KR"/>
              </a:rPr>
              <a:t>of food waste measurement</a:t>
            </a:r>
          </a:p>
          <a:p>
            <a:pPr marL="563698" lvl="1" indent="-281849" algn="l">
              <a:lnSpc>
                <a:spcPts val="3394"/>
              </a:lnSpc>
              <a:buAutoNum type="arabicPeriod"/>
            </a:pPr>
            <a:r>
              <a:rPr lang="en-US" sz="2610" spc="135">
                <a:solidFill>
                  <a:srgbClr val="1F2427"/>
                </a:solidFill>
                <a:latin typeface="Source Han Sans KR"/>
                <a:ea typeface="Source Han Sans KR"/>
                <a:cs typeface="Source Han Sans KR"/>
                <a:sym typeface="Source Han Sans KR"/>
              </a:rPr>
              <a:t> staff_experience: Experience </a:t>
            </a:r>
            <a:r>
              <a:rPr lang="en-US" sz="2610" spc="135">
                <a:solidFill>
                  <a:srgbClr val="3160D8"/>
                </a:solidFill>
                <a:latin typeface="Source Han Sans KR"/>
                <a:ea typeface="Source Han Sans KR"/>
                <a:cs typeface="Source Han Sans KR"/>
                <a:sym typeface="Source Han Sans KR"/>
              </a:rPr>
              <a:t>levels </a:t>
            </a:r>
            <a:r>
              <a:rPr lang="en-US" sz="2610" spc="135">
                <a:solidFill>
                  <a:srgbClr val="1F2427"/>
                </a:solidFill>
                <a:latin typeface="Source Han Sans KR"/>
                <a:ea typeface="Source Han Sans KR"/>
                <a:cs typeface="Source Han Sans KR"/>
                <a:sym typeface="Source Han Sans KR"/>
              </a:rPr>
              <a:t>among kitchen staff (Beginner, Intermediate, Expert) </a:t>
            </a:r>
          </a:p>
          <a:p>
            <a:pPr marL="563698" lvl="1" indent="-281849" algn="l">
              <a:lnSpc>
                <a:spcPts val="3394"/>
              </a:lnSpc>
              <a:buAutoNum type="arabicPeriod"/>
            </a:pPr>
            <a:r>
              <a:rPr lang="en-US" sz="2610" spc="135">
                <a:solidFill>
                  <a:srgbClr val="1F2427"/>
                </a:solidFill>
                <a:latin typeface="Source Han Sans KR"/>
                <a:ea typeface="Source Han Sans KR"/>
                <a:cs typeface="Source Han Sans KR"/>
                <a:sym typeface="Source Han Sans KR"/>
              </a:rPr>
              <a:t> waste_category: </a:t>
            </a:r>
            <a:r>
              <a:rPr lang="en-US" sz="2610" spc="135">
                <a:solidFill>
                  <a:srgbClr val="3160D8"/>
                </a:solidFill>
                <a:latin typeface="Source Han Sans KR"/>
                <a:ea typeface="Source Han Sans KR"/>
                <a:cs typeface="Source Han Sans KR"/>
                <a:sym typeface="Source Han Sans KR"/>
              </a:rPr>
              <a:t>Type </a:t>
            </a:r>
            <a:r>
              <a:rPr lang="en-US" sz="2610" spc="135">
                <a:solidFill>
                  <a:srgbClr val="1F2427"/>
                </a:solidFill>
                <a:latin typeface="Source Han Sans KR"/>
                <a:ea typeface="Source Han Sans KR"/>
                <a:cs typeface="Source Han Sans KR"/>
                <a:sym typeface="Source Han Sans KR"/>
              </a:rPr>
              <a:t>of waste (Dairy, Meat, Vegetables, Grains)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587827" y="9694410"/>
            <a:ext cx="17112346" cy="0"/>
          </a:xfrm>
          <a:prstGeom prst="line">
            <a:avLst/>
          </a:prstGeom>
          <a:ln w="19050" cap="flat">
            <a:solidFill>
              <a:srgbClr val="3160D8"/>
            </a:solidFill>
            <a:prstDash val="solid"/>
            <a:headEnd type="none" w="sm" len="sm"/>
            <a:tailEnd type="none" w="sm" len="sm"/>
          </a:ln>
        </p:spPr>
        <p:txBody>
          <a:bodyPr/>
          <a:lstStyle/>
          <a:p>
            <a:endParaRPr lang="ko-KR" altLang="en-US"/>
          </a:p>
        </p:txBody>
      </p:sp>
      <p:sp>
        <p:nvSpPr>
          <p:cNvPr id="3" name="TextBox 3"/>
          <p:cNvSpPr txBox="1"/>
          <p:nvPr/>
        </p:nvSpPr>
        <p:spPr>
          <a:xfrm>
            <a:off x="587827" y="606877"/>
            <a:ext cx="4150757" cy="438150"/>
          </a:xfrm>
          <a:prstGeom prst="rect">
            <a:avLst/>
          </a:prstGeom>
        </p:spPr>
        <p:txBody>
          <a:bodyPr lIns="0" tIns="0" rIns="0" bIns="0" rtlCol="0" anchor="t">
            <a:spAutoFit/>
          </a:bodyPr>
          <a:lstStyle/>
          <a:p>
            <a:pPr algn="l">
              <a:lnSpc>
                <a:spcPts val="3300"/>
              </a:lnSpc>
              <a:spcBef>
                <a:spcPct val="0"/>
              </a:spcBef>
            </a:pPr>
            <a:r>
              <a:rPr lang="en-US" sz="3000" b="1" spc="156">
                <a:solidFill>
                  <a:srgbClr val="3160D8"/>
                </a:solidFill>
                <a:latin typeface="Source Han Sans KR Bold"/>
                <a:ea typeface="Source Han Sans KR Bold"/>
                <a:cs typeface="Source Han Sans KR Bold"/>
                <a:sym typeface="Source Han Sans KR Bold"/>
              </a:rPr>
              <a:t>Data Preprocessing </a:t>
            </a:r>
          </a:p>
        </p:txBody>
      </p:sp>
      <p:sp>
        <p:nvSpPr>
          <p:cNvPr id="4" name="TextBox 4"/>
          <p:cNvSpPr txBox="1"/>
          <p:nvPr/>
        </p:nvSpPr>
        <p:spPr>
          <a:xfrm>
            <a:off x="587827" y="3565525"/>
            <a:ext cx="11916399" cy="3051175"/>
          </a:xfrm>
          <a:prstGeom prst="rect">
            <a:avLst/>
          </a:prstGeom>
        </p:spPr>
        <p:txBody>
          <a:bodyPr lIns="0" tIns="0" rIns="0" bIns="0" rtlCol="0" anchor="t">
            <a:spAutoFit/>
          </a:bodyPr>
          <a:lstStyle/>
          <a:p>
            <a:pPr marL="539749" lvl="1" indent="-269875" algn="l">
              <a:lnSpc>
                <a:spcPts val="4099"/>
              </a:lnSpc>
              <a:buFont typeface="Arial"/>
              <a:buChar char="•"/>
            </a:pPr>
            <a:r>
              <a:rPr lang="en-US" sz="2499" spc="129">
                <a:solidFill>
                  <a:srgbClr val="3160D8"/>
                </a:solidFill>
                <a:latin typeface="Source Han Sans KR"/>
                <a:ea typeface="Source Han Sans KR"/>
                <a:cs typeface="Source Han Sans KR"/>
                <a:sym typeface="Source Han Sans KR"/>
              </a:rPr>
              <a:t>Categorical data</a:t>
            </a:r>
            <a:r>
              <a:rPr lang="en-US" sz="2499" spc="129">
                <a:solidFill>
                  <a:srgbClr val="1F2427"/>
                </a:solidFill>
                <a:latin typeface="Source Han Sans KR"/>
                <a:ea typeface="Source Han Sans KR"/>
                <a:cs typeface="Source Han Sans KR"/>
                <a:sym typeface="Source Han Sans KR"/>
              </a:rPr>
              <a:t> (‘staff_experience’, ‘waste_category)</a:t>
            </a:r>
          </a:p>
          <a:p>
            <a:pPr algn="l">
              <a:lnSpc>
                <a:spcPts val="4099"/>
              </a:lnSpc>
            </a:pPr>
            <a:r>
              <a:rPr lang="en-US" sz="2499" spc="129">
                <a:solidFill>
                  <a:srgbClr val="1F2427"/>
                </a:solidFill>
                <a:latin typeface="Source Han Sans KR"/>
                <a:ea typeface="Source Han Sans KR"/>
                <a:cs typeface="Source Han Sans KR"/>
                <a:sym typeface="Source Han Sans KR"/>
              </a:rPr>
              <a:t>      : Converted to guilt and removed the replacement.</a:t>
            </a:r>
          </a:p>
          <a:p>
            <a:pPr algn="l">
              <a:lnSpc>
                <a:spcPts val="4099"/>
              </a:lnSpc>
            </a:pPr>
            <a:r>
              <a:rPr lang="en-US" sz="2499" spc="129">
                <a:solidFill>
                  <a:srgbClr val="1F2427"/>
                </a:solidFill>
                <a:latin typeface="Source Han Sans KR"/>
                <a:ea typeface="Source Han Sans KR"/>
                <a:cs typeface="Source Han Sans KR"/>
                <a:sym typeface="Source Han Sans KR"/>
              </a:rPr>
              <a:t> </a:t>
            </a:r>
          </a:p>
          <a:p>
            <a:pPr marL="539749" lvl="1" indent="-269875" algn="l">
              <a:lnSpc>
                <a:spcPts val="4099"/>
              </a:lnSpc>
              <a:buFont typeface="Arial"/>
              <a:buChar char="•"/>
            </a:pPr>
            <a:r>
              <a:rPr lang="en-US" sz="2499" u="none" strike="noStrike" spc="129">
                <a:solidFill>
                  <a:srgbClr val="3160D8"/>
                </a:solidFill>
                <a:latin typeface="Source Han Sans KR"/>
                <a:ea typeface="Source Han Sans KR"/>
                <a:cs typeface="Source Han Sans KR"/>
                <a:sym typeface="Source Han Sans KR"/>
              </a:rPr>
              <a:t>Outlier </a:t>
            </a:r>
            <a:r>
              <a:rPr lang="en-US" sz="2499" u="none" strike="noStrike" spc="129">
                <a:solidFill>
                  <a:srgbClr val="1F2427"/>
                </a:solidFill>
                <a:latin typeface="Source Han Sans KR"/>
                <a:ea typeface="Source Han Sans KR"/>
                <a:cs typeface="Source Han Sans KR"/>
                <a:sym typeface="Source Han Sans KR"/>
              </a:rPr>
              <a:t>- ‘temperature_C’, ‘meals_served’</a:t>
            </a:r>
          </a:p>
          <a:p>
            <a:pPr marL="539749" lvl="1" indent="-269875" algn="l">
              <a:lnSpc>
                <a:spcPts val="4099"/>
              </a:lnSpc>
              <a:buFont typeface="Arial"/>
              <a:buChar char="•"/>
            </a:pPr>
            <a:r>
              <a:rPr lang="en-US" sz="2499" u="none" strike="noStrike" spc="129">
                <a:solidFill>
                  <a:srgbClr val="3160D8"/>
                </a:solidFill>
                <a:latin typeface="Source Han Sans KR"/>
                <a:ea typeface="Source Han Sans KR"/>
                <a:cs typeface="Source Han Sans KR"/>
                <a:sym typeface="Source Han Sans KR"/>
              </a:rPr>
              <a:t>Missing Value</a:t>
            </a:r>
            <a:r>
              <a:rPr lang="en-US" sz="2499" u="none" strike="noStrike" spc="129">
                <a:solidFill>
                  <a:srgbClr val="1F2427"/>
                </a:solidFill>
                <a:latin typeface="Source Han Sans KR"/>
                <a:ea typeface="Source Han Sans KR"/>
                <a:cs typeface="Source Han Sans KR"/>
                <a:sym typeface="Source Han Sans KR"/>
              </a:rPr>
              <a:t> - ‘temperature_C’, ‘paste_waste_kg’, ‘staff_experience’</a:t>
            </a:r>
          </a:p>
          <a:p>
            <a:pPr marL="539749" lvl="1" indent="-269875" algn="l">
              <a:lnSpc>
                <a:spcPts val="4099"/>
              </a:lnSpc>
              <a:buFont typeface="Arial"/>
              <a:buChar char="•"/>
            </a:pPr>
            <a:r>
              <a:rPr lang="en-US" sz="2499" u="none" strike="noStrike" spc="129">
                <a:solidFill>
                  <a:srgbClr val="3160D8"/>
                </a:solidFill>
                <a:latin typeface="Source Han Sans KR"/>
                <a:ea typeface="Source Han Sans KR"/>
                <a:cs typeface="Source Han Sans KR"/>
                <a:sym typeface="Source Han Sans KR"/>
              </a:rPr>
              <a:t>Encoding </a:t>
            </a:r>
            <a:r>
              <a:rPr lang="en-US" sz="2499" u="none" strike="noStrike" spc="129">
                <a:solidFill>
                  <a:srgbClr val="1F2427"/>
                </a:solidFill>
                <a:latin typeface="Source Han Sans KR"/>
                <a:ea typeface="Source Han Sans KR"/>
                <a:cs typeface="Source Han Sans KR"/>
                <a:sym typeface="Source Han Sans KR"/>
              </a:rPr>
              <a:t>- ‘staff_experience’, ‘waste_category’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587827" y="9694410"/>
            <a:ext cx="17112346" cy="0"/>
          </a:xfrm>
          <a:prstGeom prst="line">
            <a:avLst/>
          </a:prstGeom>
          <a:ln w="19050" cap="flat">
            <a:solidFill>
              <a:srgbClr val="3160D8"/>
            </a:solidFill>
            <a:prstDash val="solid"/>
            <a:headEnd type="none" w="sm" len="sm"/>
            <a:tailEnd type="none" w="sm" len="sm"/>
          </a:ln>
        </p:spPr>
        <p:txBody>
          <a:bodyPr/>
          <a:lstStyle/>
          <a:p>
            <a:endParaRPr lang="ko-KR" altLang="en-US"/>
          </a:p>
        </p:txBody>
      </p:sp>
      <p:sp>
        <p:nvSpPr>
          <p:cNvPr id="3" name="TextBox 3"/>
          <p:cNvSpPr txBox="1"/>
          <p:nvPr/>
        </p:nvSpPr>
        <p:spPr>
          <a:xfrm>
            <a:off x="587827" y="2633865"/>
            <a:ext cx="17700173" cy="7721155"/>
          </a:xfrm>
          <a:prstGeom prst="rect">
            <a:avLst/>
          </a:prstGeom>
        </p:spPr>
        <p:txBody>
          <a:bodyPr lIns="0" tIns="0" rIns="0" bIns="0" rtlCol="0" anchor="t">
            <a:spAutoFit/>
          </a:bodyPr>
          <a:lstStyle/>
          <a:p>
            <a:pPr algn="l">
              <a:lnSpc>
                <a:spcPts val="5049"/>
              </a:lnSpc>
            </a:pPr>
            <a:r>
              <a:rPr lang="en-US" sz="2700" spc="140">
                <a:solidFill>
                  <a:srgbClr val="1F2427"/>
                </a:solidFill>
                <a:latin typeface="Source Han Sans KR"/>
                <a:ea typeface="Source Han Sans KR"/>
                <a:cs typeface="Source Han Sans KR"/>
                <a:sym typeface="Source Han Sans KR"/>
              </a:rPr>
              <a:t>1. temperature_C</a:t>
            </a:r>
          </a:p>
          <a:p>
            <a:pPr algn="l">
              <a:lnSpc>
                <a:spcPts val="4114"/>
              </a:lnSpc>
            </a:pPr>
            <a:r>
              <a:rPr lang="en-US" sz="2200" spc="114">
                <a:solidFill>
                  <a:srgbClr val="1F2427"/>
                </a:solidFill>
                <a:latin typeface="Source Han Sans KR"/>
                <a:ea typeface="Source Han Sans KR"/>
                <a:cs typeface="Source Han Sans KR"/>
                <a:sym typeface="Source Han Sans KR"/>
              </a:rPr>
              <a:t>    : Some temperature_C values are way too high (60°C) or too low (-10°C)</a:t>
            </a:r>
          </a:p>
          <a:p>
            <a:pPr algn="l">
              <a:lnSpc>
                <a:spcPts val="3168"/>
              </a:lnSpc>
            </a:pPr>
            <a:r>
              <a:rPr lang="en-US" sz="2200" spc="114">
                <a:solidFill>
                  <a:srgbClr val="1F2427"/>
                </a:solidFill>
                <a:latin typeface="Source Han Sans KR"/>
                <a:ea typeface="Source Han Sans KR"/>
                <a:cs typeface="Source Han Sans KR"/>
                <a:sym typeface="Source Han Sans KR"/>
              </a:rPr>
              <a:t>    : In the "Temperature_C" column, calculate </a:t>
            </a:r>
            <a:r>
              <a:rPr lang="en-US" sz="2200" spc="114">
                <a:solidFill>
                  <a:srgbClr val="3160D8"/>
                </a:solidFill>
                <a:latin typeface="Source Han Sans KR"/>
                <a:ea typeface="Source Han Sans KR"/>
                <a:cs typeface="Source Han Sans KR"/>
                <a:sym typeface="Source Han Sans KR"/>
              </a:rPr>
              <a:t>the most frequent value</a:t>
            </a:r>
            <a:r>
              <a:rPr lang="en-US" sz="2200" spc="114">
                <a:solidFill>
                  <a:srgbClr val="1F2427"/>
                </a:solidFill>
                <a:latin typeface="Source Han Sans KR"/>
                <a:ea typeface="Source Han Sans KR"/>
                <a:cs typeface="Source Han Sans KR"/>
                <a:sym typeface="Source Han Sans KR"/>
              </a:rPr>
              <a:t> </a:t>
            </a:r>
          </a:p>
          <a:p>
            <a:pPr algn="l">
              <a:lnSpc>
                <a:spcPts val="3168"/>
              </a:lnSpc>
            </a:pPr>
            <a:r>
              <a:rPr lang="en-US" sz="2200" spc="114">
                <a:solidFill>
                  <a:srgbClr val="1F2427"/>
                </a:solidFill>
                <a:latin typeface="Source Han Sans KR"/>
                <a:ea typeface="Source Han Sans KR"/>
                <a:cs typeface="Source Han Sans KR"/>
                <a:sym typeface="Source Han Sans KR"/>
              </a:rPr>
              <a:t>      from the values ​​greater than 0 and less than 36 </a:t>
            </a:r>
          </a:p>
          <a:p>
            <a:pPr algn="l">
              <a:lnSpc>
                <a:spcPts val="3168"/>
              </a:lnSpc>
            </a:pPr>
            <a:r>
              <a:rPr lang="en-US" sz="2200" spc="114">
                <a:solidFill>
                  <a:srgbClr val="1F2427"/>
                </a:solidFill>
                <a:latin typeface="Source Han Sans KR"/>
                <a:ea typeface="Source Han Sans KR"/>
                <a:cs typeface="Source Han Sans KR"/>
                <a:sym typeface="Source Han Sans KR"/>
              </a:rPr>
              <a:t>      (To obtain robust central tendency measurements for temperatures within a normal range)</a:t>
            </a:r>
            <a:r>
              <a:rPr lang="en-US" sz="2200" b="1" spc="114">
                <a:solidFill>
                  <a:srgbClr val="1F2427"/>
                </a:solidFill>
                <a:latin typeface="Source Han Sans KR Bold"/>
                <a:ea typeface="Source Han Sans KR Bold"/>
                <a:cs typeface="Source Han Sans KR Bold"/>
                <a:sym typeface="Source Han Sans KR Bold"/>
              </a:rPr>
              <a:t> </a:t>
            </a:r>
          </a:p>
          <a:p>
            <a:pPr algn="l">
              <a:lnSpc>
                <a:spcPts val="3168"/>
              </a:lnSpc>
            </a:pPr>
            <a:r>
              <a:rPr lang="en-US" sz="2200" b="1" spc="114">
                <a:solidFill>
                  <a:srgbClr val="1F2427"/>
                </a:solidFill>
                <a:latin typeface="Source Han Sans KR Bold"/>
                <a:ea typeface="Source Han Sans KR Bold"/>
                <a:cs typeface="Source Han Sans KR Bold"/>
                <a:sym typeface="Source Han Sans KR Bold"/>
              </a:rPr>
              <a:t>      → </a:t>
            </a:r>
            <a:r>
              <a:rPr lang="en-US" sz="2200" spc="114">
                <a:solidFill>
                  <a:srgbClr val="1F2427"/>
                </a:solidFill>
                <a:latin typeface="Source Han Sans KR"/>
                <a:ea typeface="Source Han Sans KR"/>
                <a:cs typeface="Source Han Sans KR"/>
                <a:sym typeface="Source Han Sans KR"/>
              </a:rPr>
              <a:t>Identify values ​​less than or equal to </a:t>
            </a:r>
            <a:r>
              <a:rPr lang="en-US" sz="2200" spc="114">
                <a:solidFill>
                  <a:srgbClr val="3160D8"/>
                </a:solidFill>
                <a:latin typeface="Source Han Sans KR"/>
                <a:ea typeface="Source Han Sans KR"/>
                <a:cs typeface="Source Han Sans KR"/>
                <a:sym typeface="Source Han Sans KR"/>
              </a:rPr>
              <a:t>0</a:t>
            </a:r>
            <a:r>
              <a:rPr lang="en-US" sz="2200" spc="114">
                <a:solidFill>
                  <a:srgbClr val="1F2427"/>
                </a:solidFill>
                <a:latin typeface="Source Han Sans KR"/>
                <a:ea typeface="Source Han Sans KR"/>
                <a:cs typeface="Source Han Sans KR"/>
                <a:sym typeface="Source Han Sans KR"/>
              </a:rPr>
              <a:t> or greater than or equal to </a:t>
            </a:r>
            <a:r>
              <a:rPr lang="en-US" sz="2200" spc="114">
                <a:solidFill>
                  <a:srgbClr val="3160D8"/>
                </a:solidFill>
                <a:latin typeface="Source Han Sans KR"/>
                <a:ea typeface="Source Han Sans KR"/>
                <a:cs typeface="Source Han Sans KR"/>
                <a:sym typeface="Source Han Sans KR"/>
              </a:rPr>
              <a:t>36</a:t>
            </a:r>
            <a:r>
              <a:rPr lang="en-US" sz="2200" spc="114">
                <a:solidFill>
                  <a:srgbClr val="1F2427"/>
                </a:solidFill>
                <a:latin typeface="Source Han Sans KR"/>
                <a:ea typeface="Source Han Sans KR"/>
                <a:cs typeface="Source Han Sans KR"/>
                <a:sym typeface="Source Han Sans KR"/>
              </a:rPr>
              <a:t> as outliers. </a:t>
            </a:r>
          </a:p>
          <a:p>
            <a:pPr algn="l">
              <a:lnSpc>
                <a:spcPts val="3168"/>
              </a:lnSpc>
            </a:pPr>
            <a:r>
              <a:rPr lang="en-US" sz="2200" spc="114">
                <a:solidFill>
                  <a:srgbClr val="1F2427"/>
                </a:solidFill>
                <a:latin typeface="Source Han Sans KR"/>
                <a:ea typeface="Source Han Sans KR"/>
                <a:cs typeface="Source Han Sans KR"/>
                <a:sym typeface="Source Han Sans KR"/>
              </a:rPr>
              <a:t>      </a:t>
            </a:r>
            <a:r>
              <a:rPr lang="en-US" sz="2200" b="1" spc="114">
                <a:solidFill>
                  <a:srgbClr val="1F2427"/>
                </a:solidFill>
                <a:latin typeface="Source Han Sans KR Bold"/>
                <a:ea typeface="Source Han Sans KR Bold"/>
                <a:cs typeface="Source Han Sans KR Bold"/>
                <a:sym typeface="Source Han Sans KR Bold"/>
              </a:rPr>
              <a:t>→ </a:t>
            </a:r>
            <a:r>
              <a:rPr lang="en-US" sz="2200" spc="114">
                <a:solidFill>
                  <a:srgbClr val="1F2427"/>
                </a:solidFill>
                <a:latin typeface="Source Han Sans KR"/>
                <a:ea typeface="Source Han Sans KR"/>
                <a:cs typeface="Source Han Sans KR"/>
                <a:sym typeface="Source Han Sans KR"/>
              </a:rPr>
              <a:t>These outliers are replaced with the previously computed mode_temp.  </a:t>
            </a:r>
          </a:p>
          <a:p>
            <a:pPr algn="l">
              <a:lnSpc>
                <a:spcPts val="3168"/>
              </a:lnSpc>
            </a:pPr>
            <a:endParaRPr lang="en-US" sz="2200" spc="114">
              <a:solidFill>
                <a:srgbClr val="1F2427"/>
              </a:solidFill>
              <a:latin typeface="Source Han Sans KR"/>
              <a:ea typeface="Source Han Sans KR"/>
              <a:cs typeface="Source Han Sans KR"/>
              <a:sym typeface="Source Han Sans KR"/>
            </a:endParaRPr>
          </a:p>
          <a:p>
            <a:pPr algn="l">
              <a:lnSpc>
                <a:spcPts val="5049"/>
              </a:lnSpc>
            </a:pPr>
            <a:r>
              <a:rPr lang="en-US" sz="2700" spc="140">
                <a:solidFill>
                  <a:srgbClr val="1F2427"/>
                </a:solidFill>
                <a:latin typeface="Source Han Sans KR"/>
                <a:ea typeface="Source Han Sans KR"/>
                <a:cs typeface="Source Han Sans KR"/>
                <a:sym typeface="Source Han Sans KR"/>
              </a:rPr>
              <a:t>2. meals_served</a:t>
            </a:r>
          </a:p>
          <a:p>
            <a:pPr algn="l">
              <a:lnSpc>
                <a:spcPts val="4114"/>
              </a:lnSpc>
            </a:pPr>
            <a:r>
              <a:rPr lang="en-US" sz="2200" spc="114">
                <a:solidFill>
                  <a:srgbClr val="1F2427"/>
                </a:solidFill>
                <a:latin typeface="Source Han Sans KR"/>
                <a:ea typeface="Source Han Sans KR"/>
                <a:cs typeface="Source Han Sans KR"/>
                <a:sym typeface="Source Han Sans KR"/>
              </a:rPr>
              <a:t>    : Remove all rows more than 500, </a:t>
            </a:r>
          </a:p>
          <a:p>
            <a:pPr algn="l">
              <a:lnSpc>
                <a:spcPts val="4114"/>
              </a:lnSpc>
            </a:pPr>
            <a:r>
              <a:rPr lang="en-US" sz="2200" spc="114">
                <a:solidFill>
                  <a:srgbClr val="1F2427"/>
                </a:solidFill>
                <a:latin typeface="Source Han Sans KR"/>
                <a:ea typeface="Source Han Sans KR"/>
                <a:cs typeface="Source Han Sans KR"/>
                <a:sym typeface="Source Han Sans KR"/>
              </a:rPr>
              <a:t>      which are extremely high (about 10 times higher than the normal range)</a:t>
            </a:r>
          </a:p>
          <a:p>
            <a:pPr algn="l">
              <a:lnSpc>
                <a:spcPts val="3168"/>
              </a:lnSpc>
            </a:pPr>
            <a:r>
              <a:rPr lang="en-US" sz="2200" spc="114">
                <a:solidFill>
                  <a:srgbClr val="1F2427"/>
                </a:solidFill>
                <a:latin typeface="Source Han Sans KR"/>
                <a:ea typeface="Source Han Sans KR"/>
                <a:cs typeface="Source Han Sans KR"/>
                <a:sym typeface="Source Han Sans KR"/>
              </a:rPr>
              <a:t>    : Rows exceeding 500 are a minority. </a:t>
            </a:r>
          </a:p>
          <a:p>
            <a:pPr algn="l">
              <a:lnSpc>
                <a:spcPts val="3168"/>
              </a:lnSpc>
            </a:pPr>
            <a:r>
              <a:rPr lang="en-US" sz="2200" spc="114">
                <a:solidFill>
                  <a:srgbClr val="1F2427"/>
                </a:solidFill>
                <a:latin typeface="Source Han Sans KR"/>
                <a:ea typeface="Source Han Sans KR"/>
                <a:cs typeface="Source Han Sans KR"/>
                <a:sym typeface="Source Han Sans KR"/>
              </a:rPr>
              <a:t>      The specific event data was 0 </a:t>
            </a:r>
          </a:p>
          <a:p>
            <a:pPr algn="l">
              <a:lnSpc>
                <a:spcPts val="3168"/>
              </a:lnSpc>
            </a:pPr>
            <a:r>
              <a:rPr lang="en-US" sz="2200" spc="114">
                <a:solidFill>
                  <a:srgbClr val="1F2427"/>
                </a:solidFill>
                <a:latin typeface="Source Han Sans KR"/>
                <a:ea typeface="Source Han Sans KR"/>
                <a:cs typeface="Source Han Sans KR"/>
                <a:sym typeface="Source Han Sans KR"/>
              </a:rPr>
              <a:t>      but the values ​​were extremely high and out of the normal range, </a:t>
            </a:r>
          </a:p>
          <a:p>
            <a:pPr algn="l">
              <a:lnSpc>
                <a:spcPts val="3168"/>
              </a:lnSpc>
            </a:pPr>
            <a:r>
              <a:rPr lang="en-US" sz="2200" spc="114">
                <a:solidFill>
                  <a:srgbClr val="1F2427"/>
                </a:solidFill>
                <a:latin typeface="Source Han Sans KR"/>
                <a:ea typeface="Source Han Sans KR"/>
                <a:cs typeface="Source Han Sans KR"/>
                <a:sym typeface="Source Han Sans KR"/>
              </a:rPr>
              <a:t>      those rows were removed.</a:t>
            </a:r>
          </a:p>
          <a:p>
            <a:pPr algn="l">
              <a:lnSpc>
                <a:spcPts val="3168"/>
              </a:lnSpc>
            </a:pPr>
            <a:endParaRPr lang="en-US" sz="2200" spc="114">
              <a:solidFill>
                <a:srgbClr val="1F2427"/>
              </a:solidFill>
              <a:latin typeface="Source Han Sans KR"/>
              <a:ea typeface="Source Han Sans KR"/>
              <a:cs typeface="Source Han Sans KR"/>
              <a:sym typeface="Source Han Sans KR"/>
            </a:endParaRPr>
          </a:p>
          <a:p>
            <a:pPr algn="l">
              <a:lnSpc>
                <a:spcPts val="3888"/>
              </a:lnSpc>
            </a:pPr>
            <a:endParaRPr lang="en-US" sz="2200" spc="114">
              <a:solidFill>
                <a:srgbClr val="1F2427"/>
              </a:solidFill>
              <a:latin typeface="Source Han Sans KR"/>
              <a:ea typeface="Source Han Sans KR"/>
              <a:cs typeface="Source Han Sans KR"/>
              <a:sym typeface="Source Han Sans KR"/>
            </a:endParaRPr>
          </a:p>
        </p:txBody>
      </p:sp>
      <p:sp>
        <p:nvSpPr>
          <p:cNvPr id="4" name="Freeform 4"/>
          <p:cNvSpPr/>
          <p:nvPr/>
        </p:nvSpPr>
        <p:spPr>
          <a:xfrm>
            <a:off x="14650871" y="2805315"/>
            <a:ext cx="3049302" cy="3128763"/>
          </a:xfrm>
          <a:custGeom>
            <a:avLst/>
            <a:gdLst/>
            <a:ahLst/>
            <a:cxnLst/>
            <a:rect l="l" t="t" r="r" b="b"/>
            <a:pathLst>
              <a:path w="3049302" h="3128763">
                <a:moveTo>
                  <a:pt x="0" y="0"/>
                </a:moveTo>
                <a:lnTo>
                  <a:pt x="3049302" y="0"/>
                </a:lnTo>
                <a:lnTo>
                  <a:pt x="3049302" y="3128763"/>
                </a:lnTo>
                <a:lnTo>
                  <a:pt x="0" y="3128763"/>
                </a:lnTo>
                <a:lnTo>
                  <a:pt x="0" y="0"/>
                </a:lnTo>
                <a:close/>
              </a:path>
            </a:pathLst>
          </a:custGeom>
          <a:blipFill>
            <a:blip r:embed="rId2"/>
            <a:stretch>
              <a:fillRect/>
            </a:stretch>
          </a:blipFill>
        </p:spPr>
        <p:txBody>
          <a:bodyPr/>
          <a:lstStyle/>
          <a:p>
            <a:endParaRPr lang="ko-KR" altLang="en-US"/>
          </a:p>
        </p:txBody>
      </p:sp>
      <p:sp>
        <p:nvSpPr>
          <p:cNvPr id="5" name="Freeform 5"/>
          <p:cNvSpPr/>
          <p:nvPr/>
        </p:nvSpPr>
        <p:spPr>
          <a:xfrm>
            <a:off x="14674686" y="6146339"/>
            <a:ext cx="3025487" cy="3548071"/>
          </a:xfrm>
          <a:custGeom>
            <a:avLst/>
            <a:gdLst/>
            <a:ahLst/>
            <a:cxnLst/>
            <a:rect l="l" t="t" r="r" b="b"/>
            <a:pathLst>
              <a:path w="3025487" h="3548071">
                <a:moveTo>
                  <a:pt x="0" y="0"/>
                </a:moveTo>
                <a:lnTo>
                  <a:pt x="3025487" y="0"/>
                </a:lnTo>
                <a:lnTo>
                  <a:pt x="3025487" y="3548071"/>
                </a:lnTo>
                <a:lnTo>
                  <a:pt x="0" y="3548071"/>
                </a:lnTo>
                <a:lnTo>
                  <a:pt x="0" y="0"/>
                </a:lnTo>
                <a:close/>
              </a:path>
            </a:pathLst>
          </a:custGeom>
          <a:blipFill>
            <a:blip r:embed="rId3"/>
            <a:stretch>
              <a:fillRect/>
            </a:stretch>
          </a:blipFill>
        </p:spPr>
        <p:txBody>
          <a:bodyPr/>
          <a:lstStyle/>
          <a:p>
            <a:endParaRPr lang="ko-KR" altLang="en-US"/>
          </a:p>
        </p:txBody>
      </p:sp>
      <p:sp>
        <p:nvSpPr>
          <p:cNvPr id="6" name="TextBox 6"/>
          <p:cNvSpPr txBox="1"/>
          <p:nvPr/>
        </p:nvSpPr>
        <p:spPr>
          <a:xfrm>
            <a:off x="587827" y="606877"/>
            <a:ext cx="4150757" cy="438150"/>
          </a:xfrm>
          <a:prstGeom prst="rect">
            <a:avLst/>
          </a:prstGeom>
        </p:spPr>
        <p:txBody>
          <a:bodyPr lIns="0" tIns="0" rIns="0" bIns="0" rtlCol="0" anchor="t">
            <a:spAutoFit/>
          </a:bodyPr>
          <a:lstStyle/>
          <a:p>
            <a:pPr algn="l">
              <a:lnSpc>
                <a:spcPts val="3300"/>
              </a:lnSpc>
              <a:spcBef>
                <a:spcPct val="0"/>
              </a:spcBef>
            </a:pPr>
            <a:r>
              <a:rPr lang="en-US" sz="3000" b="1" spc="156">
                <a:solidFill>
                  <a:srgbClr val="3160D8"/>
                </a:solidFill>
                <a:latin typeface="Source Han Sans KR Bold"/>
                <a:ea typeface="Source Han Sans KR Bold"/>
                <a:cs typeface="Source Han Sans KR Bold"/>
                <a:sym typeface="Source Han Sans KR Bold"/>
              </a:rPr>
              <a:t>Data Preprocessing </a:t>
            </a:r>
          </a:p>
        </p:txBody>
      </p:sp>
      <p:sp>
        <p:nvSpPr>
          <p:cNvPr id="7" name="TextBox 7"/>
          <p:cNvSpPr txBox="1"/>
          <p:nvPr/>
        </p:nvSpPr>
        <p:spPr>
          <a:xfrm>
            <a:off x="587827" y="1996214"/>
            <a:ext cx="1388626" cy="355600"/>
          </a:xfrm>
          <a:prstGeom prst="rect">
            <a:avLst/>
          </a:prstGeom>
        </p:spPr>
        <p:txBody>
          <a:bodyPr lIns="0" tIns="0" rIns="0" bIns="0" rtlCol="0" anchor="t">
            <a:spAutoFit/>
          </a:bodyPr>
          <a:lstStyle/>
          <a:p>
            <a:pPr marL="0" lvl="0" indent="0" algn="l">
              <a:lnSpc>
                <a:spcPts val="2749"/>
              </a:lnSpc>
              <a:spcBef>
                <a:spcPct val="0"/>
              </a:spcBef>
            </a:pPr>
            <a:r>
              <a:rPr lang="en-US" sz="2499" b="1" spc="129">
                <a:solidFill>
                  <a:srgbClr val="3160D8"/>
                </a:solidFill>
                <a:latin typeface="Source Han Sans KR Bold"/>
                <a:ea typeface="Source Han Sans KR Bold"/>
                <a:cs typeface="Source Han Sans KR Bold"/>
                <a:sym typeface="Source Han Sans KR Bold"/>
              </a:rPr>
              <a:t>Outliers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587827" y="9694410"/>
            <a:ext cx="17112346" cy="0"/>
          </a:xfrm>
          <a:prstGeom prst="line">
            <a:avLst/>
          </a:prstGeom>
          <a:ln w="19050" cap="flat">
            <a:solidFill>
              <a:srgbClr val="3160D8"/>
            </a:solidFill>
            <a:prstDash val="solid"/>
            <a:headEnd type="none" w="sm" len="sm"/>
            <a:tailEnd type="none" w="sm" len="sm"/>
          </a:ln>
        </p:spPr>
        <p:txBody>
          <a:bodyPr/>
          <a:lstStyle/>
          <a:p>
            <a:endParaRPr lang="ko-KR" altLang="en-US"/>
          </a:p>
        </p:txBody>
      </p:sp>
      <p:sp>
        <p:nvSpPr>
          <p:cNvPr id="3" name="TextBox 3"/>
          <p:cNvSpPr txBox="1"/>
          <p:nvPr/>
        </p:nvSpPr>
        <p:spPr>
          <a:xfrm>
            <a:off x="587827" y="2409267"/>
            <a:ext cx="14714836" cy="7444930"/>
          </a:xfrm>
          <a:prstGeom prst="rect">
            <a:avLst/>
          </a:prstGeom>
        </p:spPr>
        <p:txBody>
          <a:bodyPr lIns="0" tIns="0" rIns="0" bIns="0" rtlCol="0" anchor="t">
            <a:spAutoFit/>
          </a:bodyPr>
          <a:lstStyle/>
          <a:p>
            <a:pPr algn="l">
              <a:lnSpc>
                <a:spcPts val="5049"/>
              </a:lnSpc>
            </a:pPr>
            <a:r>
              <a:rPr lang="en-US" sz="2700" spc="140">
                <a:solidFill>
                  <a:srgbClr val="1F2427"/>
                </a:solidFill>
                <a:latin typeface="Source Han Sans KR"/>
                <a:ea typeface="Source Han Sans KR"/>
                <a:cs typeface="Source Han Sans KR"/>
                <a:sym typeface="Source Han Sans KR"/>
              </a:rPr>
              <a:t>1. temperature_C</a:t>
            </a:r>
          </a:p>
          <a:p>
            <a:pPr algn="l">
              <a:lnSpc>
                <a:spcPts val="4114"/>
              </a:lnSpc>
            </a:pPr>
            <a:r>
              <a:rPr lang="en-US" sz="2200" spc="114">
                <a:solidFill>
                  <a:srgbClr val="1F2427"/>
                </a:solidFill>
                <a:latin typeface="Source Han Sans KR"/>
                <a:ea typeface="Source Han Sans KR"/>
                <a:cs typeface="Source Han Sans KR"/>
                <a:sym typeface="Source Han Sans KR"/>
              </a:rPr>
              <a:t>    : Any missing values ​​(NaN) remaining in the column are filled with </a:t>
            </a:r>
            <a:r>
              <a:rPr lang="en-US" sz="2200" spc="114">
                <a:solidFill>
                  <a:srgbClr val="3160D8"/>
                </a:solidFill>
                <a:latin typeface="Source Han Sans KR"/>
                <a:ea typeface="Source Han Sans KR"/>
                <a:cs typeface="Source Han Sans KR"/>
                <a:sym typeface="Source Han Sans KR"/>
              </a:rPr>
              <a:t>mode_temp</a:t>
            </a:r>
            <a:r>
              <a:rPr lang="en-US" sz="2200" spc="114">
                <a:solidFill>
                  <a:srgbClr val="1F2427"/>
                </a:solidFill>
                <a:latin typeface="Source Han Sans KR"/>
                <a:ea typeface="Source Han Sans KR"/>
                <a:cs typeface="Source Han Sans KR"/>
                <a:sym typeface="Source Han Sans KR"/>
              </a:rPr>
              <a:t>.</a:t>
            </a:r>
          </a:p>
          <a:p>
            <a:pPr algn="l">
              <a:lnSpc>
                <a:spcPts val="4114"/>
              </a:lnSpc>
            </a:pPr>
            <a:r>
              <a:rPr lang="en-US" sz="2200" spc="114">
                <a:solidFill>
                  <a:srgbClr val="1F2427"/>
                </a:solidFill>
                <a:latin typeface="Source Han Sans KR"/>
                <a:ea typeface="Source Han Sans KR"/>
                <a:cs typeface="Source Han Sans KR"/>
                <a:sym typeface="Source Han Sans KR"/>
              </a:rPr>
              <a:t>    : The mode was selected because it is </a:t>
            </a:r>
            <a:r>
              <a:rPr lang="en-US" sz="2200" spc="114">
                <a:solidFill>
                  <a:srgbClr val="3160D8"/>
                </a:solidFill>
                <a:latin typeface="Source Han Sans KR"/>
                <a:ea typeface="Source Han Sans KR"/>
                <a:cs typeface="Source Han Sans KR"/>
                <a:sym typeface="Source Han Sans KR"/>
              </a:rPr>
              <a:t>sensitive to outliers</a:t>
            </a:r>
            <a:r>
              <a:rPr lang="en-US" sz="2200" spc="114">
                <a:solidFill>
                  <a:srgbClr val="1F2427"/>
                </a:solidFill>
                <a:latin typeface="Source Han Sans KR"/>
                <a:ea typeface="Source Han Sans KR"/>
                <a:cs typeface="Source Han Sans KR"/>
                <a:sym typeface="Source Han Sans KR"/>
              </a:rPr>
              <a:t> and is less affected by outliers.</a:t>
            </a:r>
          </a:p>
          <a:p>
            <a:pPr algn="l">
              <a:lnSpc>
                <a:spcPts val="4114"/>
              </a:lnSpc>
            </a:pPr>
            <a:endParaRPr lang="en-US" sz="2200" spc="114">
              <a:solidFill>
                <a:srgbClr val="1F2427"/>
              </a:solidFill>
              <a:latin typeface="Source Han Sans KR"/>
              <a:ea typeface="Source Han Sans KR"/>
              <a:cs typeface="Source Han Sans KR"/>
              <a:sym typeface="Source Han Sans KR"/>
            </a:endParaRPr>
          </a:p>
          <a:p>
            <a:pPr algn="l">
              <a:lnSpc>
                <a:spcPts val="5049"/>
              </a:lnSpc>
            </a:pPr>
            <a:r>
              <a:rPr lang="en-US" sz="2700" spc="140">
                <a:solidFill>
                  <a:srgbClr val="1F2427"/>
                </a:solidFill>
                <a:latin typeface="Source Han Sans KR"/>
                <a:ea typeface="Source Han Sans KR"/>
                <a:cs typeface="Source Han Sans KR"/>
                <a:sym typeface="Source Han Sans KR"/>
              </a:rPr>
              <a:t>2. paste_waste_kg</a:t>
            </a:r>
          </a:p>
          <a:p>
            <a:pPr algn="l">
              <a:lnSpc>
                <a:spcPts val="4114"/>
              </a:lnSpc>
            </a:pPr>
            <a:r>
              <a:rPr lang="en-US" sz="2200" spc="114">
                <a:solidFill>
                  <a:srgbClr val="1F2427"/>
                </a:solidFill>
                <a:latin typeface="Source Han Sans KR"/>
                <a:ea typeface="Source Han Sans KR"/>
                <a:cs typeface="Source Han Sans KR"/>
                <a:sym typeface="Source Han Sans KR"/>
              </a:rPr>
              <a:t>    : Any missing values ​​(NaN) remaining in the column are filled with mean.</a:t>
            </a:r>
          </a:p>
          <a:p>
            <a:pPr algn="l">
              <a:lnSpc>
                <a:spcPts val="4114"/>
              </a:lnSpc>
            </a:pPr>
            <a:r>
              <a:rPr lang="en-US" sz="2200" spc="114">
                <a:solidFill>
                  <a:srgbClr val="1F2427"/>
                </a:solidFill>
                <a:latin typeface="Source Han Sans KR"/>
                <a:ea typeface="Source Han Sans KR"/>
                <a:cs typeface="Source Han Sans KR"/>
                <a:sym typeface="Source Han Sans KR"/>
              </a:rPr>
              <a:t>    : The average was selected because it was </a:t>
            </a:r>
            <a:r>
              <a:rPr lang="en-US" sz="2200" spc="114">
                <a:solidFill>
                  <a:srgbClr val="3160D8"/>
                </a:solidFill>
                <a:latin typeface="Source Han Sans KR"/>
                <a:ea typeface="Source Han Sans KR"/>
                <a:cs typeface="Source Han Sans KR"/>
                <a:sym typeface="Source Han Sans KR"/>
              </a:rPr>
              <a:t>normally distributed</a:t>
            </a:r>
            <a:r>
              <a:rPr lang="en-US" sz="2200" spc="114">
                <a:solidFill>
                  <a:srgbClr val="1F2427"/>
                </a:solidFill>
                <a:latin typeface="Source Han Sans KR"/>
                <a:ea typeface="Source Han Sans KR"/>
                <a:cs typeface="Source Han Sans KR"/>
                <a:sym typeface="Source Han Sans KR"/>
              </a:rPr>
              <a:t> and reflected the overall trend well.</a:t>
            </a:r>
          </a:p>
          <a:p>
            <a:pPr algn="l">
              <a:lnSpc>
                <a:spcPts val="3168"/>
              </a:lnSpc>
            </a:pPr>
            <a:endParaRPr lang="en-US" sz="2200" spc="114">
              <a:solidFill>
                <a:srgbClr val="1F2427"/>
              </a:solidFill>
              <a:latin typeface="Source Han Sans KR"/>
              <a:ea typeface="Source Han Sans KR"/>
              <a:cs typeface="Source Han Sans KR"/>
              <a:sym typeface="Source Han Sans KR"/>
            </a:endParaRPr>
          </a:p>
          <a:p>
            <a:pPr algn="l">
              <a:lnSpc>
                <a:spcPts val="5049"/>
              </a:lnSpc>
            </a:pPr>
            <a:r>
              <a:rPr lang="en-US" sz="2700" spc="140">
                <a:solidFill>
                  <a:srgbClr val="1F2427"/>
                </a:solidFill>
                <a:latin typeface="Source Han Sans KR"/>
                <a:ea typeface="Source Han Sans KR"/>
                <a:cs typeface="Source Han Sans KR"/>
                <a:sym typeface="Source Han Sans KR"/>
              </a:rPr>
              <a:t>3. staff_experienced</a:t>
            </a:r>
          </a:p>
          <a:p>
            <a:pPr algn="l">
              <a:lnSpc>
                <a:spcPts val="4114"/>
              </a:lnSpc>
            </a:pPr>
            <a:r>
              <a:rPr lang="en-US" sz="2200" spc="114">
                <a:solidFill>
                  <a:srgbClr val="1F2427"/>
                </a:solidFill>
                <a:latin typeface="Source Han Sans KR"/>
                <a:ea typeface="Source Han Sans KR"/>
                <a:cs typeface="Source Han Sans KR"/>
                <a:sym typeface="Source Han Sans KR"/>
              </a:rPr>
              <a:t>    : Considering the correlation between </a:t>
            </a:r>
            <a:r>
              <a:rPr lang="en-US" sz="2200" spc="114">
                <a:solidFill>
                  <a:srgbClr val="3160D8"/>
                </a:solidFill>
                <a:latin typeface="Source Han Sans KR"/>
                <a:ea typeface="Source Han Sans KR"/>
                <a:cs typeface="Source Han Sans KR"/>
                <a:sym typeface="Source Han Sans KR"/>
              </a:rPr>
              <a:t>kitchen_staff</a:t>
            </a:r>
            <a:r>
              <a:rPr lang="en-US" sz="2200" spc="114">
                <a:solidFill>
                  <a:srgbClr val="1F2427"/>
                </a:solidFill>
                <a:latin typeface="Source Han Sans KR"/>
                <a:ea typeface="Source Han Sans KR"/>
                <a:cs typeface="Source Han Sans KR"/>
                <a:sym typeface="Source Han Sans KR"/>
              </a:rPr>
              <a:t> and </a:t>
            </a:r>
            <a:r>
              <a:rPr lang="en-US" sz="2200" spc="114">
                <a:solidFill>
                  <a:srgbClr val="3160D8"/>
                </a:solidFill>
                <a:latin typeface="Source Han Sans KR"/>
                <a:ea typeface="Source Han Sans KR"/>
                <a:cs typeface="Source Han Sans KR"/>
                <a:sym typeface="Source Han Sans KR"/>
              </a:rPr>
              <a:t>past_waste_kg.</a:t>
            </a:r>
          </a:p>
          <a:p>
            <a:pPr algn="l">
              <a:lnSpc>
                <a:spcPts val="4114"/>
              </a:lnSpc>
            </a:pPr>
            <a:r>
              <a:rPr lang="en-US" sz="2200" spc="114">
                <a:solidFill>
                  <a:srgbClr val="1F2427"/>
                </a:solidFill>
                <a:latin typeface="Source Han Sans KR"/>
                <a:ea typeface="Source Han Sans KR"/>
                <a:cs typeface="Source Han Sans KR"/>
                <a:sym typeface="Source Han Sans KR"/>
              </a:rPr>
              <a:t>    : If there are </a:t>
            </a:r>
            <a:r>
              <a:rPr lang="en-US" sz="2200" spc="114">
                <a:solidFill>
                  <a:srgbClr val="3160D8"/>
                </a:solidFill>
                <a:latin typeface="Source Han Sans KR"/>
                <a:ea typeface="Source Han Sans KR"/>
                <a:cs typeface="Source Han Sans KR"/>
                <a:sym typeface="Source Han Sans KR"/>
              </a:rPr>
              <a:t>few kitchen staff(&lt;12)</a:t>
            </a:r>
            <a:r>
              <a:rPr lang="en-US" sz="2200" spc="114">
                <a:solidFill>
                  <a:srgbClr val="1F2427"/>
                </a:solidFill>
                <a:latin typeface="Source Han Sans KR"/>
                <a:ea typeface="Source Han Sans KR"/>
                <a:cs typeface="Source Han Sans KR"/>
                <a:sym typeface="Source Han Sans KR"/>
              </a:rPr>
              <a:t> and </a:t>
            </a:r>
            <a:r>
              <a:rPr lang="en-US" sz="2200" spc="114">
                <a:solidFill>
                  <a:srgbClr val="3160D8"/>
                </a:solidFill>
                <a:latin typeface="Source Han Sans KR"/>
                <a:ea typeface="Source Han Sans KR"/>
                <a:cs typeface="Source Han Sans KR"/>
                <a:sym typeface="Source Han Sans KR"/>
              </a:rPr>
              <a:t>a lot of waste(&gt;20)</a:t>
            </a:r>
            <a:r>
              <a:rPr lang="en-US" sz="2200" spc="114">
                <a:solidFill>
                  <a:srgbClr val="1F2427"/>
                </a:solidFill>
                <a:latin typeface="Source Han Sans KR"/>
                <a:ea typeface="Source Han Sans KR"/>
                <a:cs typeface="Source Han Sans KR"/>
                <a:sym typeface="Source Han Sans KR"/>
              </a:rPr>
              <a:t>, it is processed as </a:t>
            </a:r>
            <a:r>
              <a:rPr lang="en-US" sz="2200" spc="114">
                <a:solidFill>
                  <a:srgbClr val="3160D8"/>
                </a:solidFill>
                <a:latin typeface="Source Han Sans KR"/>
                <a:ea typeface="Source Han Sans KR"/>
                <a:cs typeface="Source Han Sans KR"/>
                <a:sym typeface="Source Han Sans KR"/>
              </a:rPr>
              <a:t>beginner</a:t>
            </a:r>
            <a:r>
              <a:rPr lang="en-US" sz="2200" spc="114">
                <a:solidFill>
                  <a:srgbClr val="1F2427"/>
                </a:solidFill>
                <a:latin typeface="Source Han Sans KR"/>
                <a:ea typeface="Source Han Sans KR"/>
                <a:cs typeface="Source Han Sans KR"/>
                <a:sym typeface="Source Han Sans KR"/>
              </a:rPr>
              <a:t>, </a:t>
            </a:r>
          </a:p>
          <a:p>
            <a:pPr algn="l">
              <a:lnSpc>
                <a:spcPts val="4114"/>
              </a:lnSpc>
            </a:pPr>
            <a:r>
              <a:rPr lang="en-US" sz="2200" spc="114">
                <a:solidFill>
                  <a:srgbClr val="1F2427"/>
                </a:solidFill>
                <a:latin typeface="Source Han Sans KR"/>
                <a:ea typeface="Source Han Sans KR"/>
                <a:cs typeface="Source Han Sans KR"/>
                <a:sym typeface="Source Han Sans KR"/>
              </a:rPr>
              <a:t>      if there are </a:t>
            </a:r>
            <a:r>
              <a:rPr lang="en-US" sz="2200" spc="114">
                <a:solidFill>
                  <a:srgbClr val="3160D8"/>
                </a:solidFill>
                <a:latin typeface="Source Han Sans KR"/>
                <a:ea typeface="Source Han Sans KR"/>
                <a:cs typeface="Source Han Sans KR"/>
                <a:sym typeface="Source Han Sans KR"/>
              </a:rPr>
              <a:t>many kitchen staff(&gt;17)</a:t>
            </a:r>
            <a:r>
              <a:rPr lang="en-US" sz="2200" spc="114">
                <a:solidFill>
                  <a:srgbClr val="1F2427"/>
                </a:solidFill>
                <a:latin typeface="Source Han Sans KR"/>
                <a:ea typeface="Source Han Sans KR"/>
                <a:cs typeface="Source Han Sans KR"/>
                <a:sym typeface="Source Han Sans KR"/>
              </a:rPr>
              <a:t> and</a:t>
            </a:r>
            <a:r>
              <a:rPr lang="en-US" sz="2200" spc="114">
                <a:solidFill>
                  <a:srgbClr val="3160D8"/>
                </a:solidFill>
                <a:latin typeface="Source Han Sans KR"/>
                <a:ea typeface="Source Han Sans KR"/>
                <a:cs typeface="Source Han Sans KR"/>
                <a:sym typeface="Source Han Sans KR"/>
              </a:rPr>
              <a:t> little waste(&lt;15)</a:t>
            </a:r>
            <a:r>
              <a:rPr lang="en-US" sz="2200" spc="114">
                <a:solidFill>
                  <a:srgbClr val="1F2427"/>
                </a:solidFill>
                <a:latin typeface="Source Han Sans KR"/>
                <a:ea typeface="Source Han Sans KR"/>
                <a:cs typeface="Source Han Sans KR"/>
                <a:sym typeface="Source Han Sans KR"/>
              </a:rPr>
              <a:t>, it is processed as </a:t>
            </a:r>
            <a:r>
              <a:rPr lang="en-US" sz="2200" spc="114">
                <a:solidFill>
                  <a:srgbClr val="3160D8"/>
                </a:solidFill>
                <a:latin typeface="Source Han Sans KR"/>
                <a:ea typeface="Source Han Sans KR"/>
                <a:cs typeface="Source Han Sans KR"/>
                <a:sym typeface="Source Han Sans KR"/>
              </a:rPr>
              <a:t>expert</a:t>
            </a:r>
            <a:r>
              <a:rPr lang="en-US" sz="2200" spc="114">
                <a:solidFill>
                  <a:srgbClr val="1F2427"/>
                </a:solidFill>
                <a:latin typeface="Source Han Sans KR"/>
                <a:ea typeface="Source Han Sans KR"/>
                <a:cs typeface="Source Han Sans KR"/>
                <a:sym typeface="Source Han Sans KR"/>
              </a:rPr>
              <a:t>, </a:t>
            </a:r>
          </a:p>
          <a:p>
            <a:pPr algn="l">
              <a:lnSpc>
                <a:spcPts val="4114"/>
              </a:lnSpc>
            </a:pPr>
            <a:r>
              <a:rPr lang="en-US" sz="2200" spc="114">
                <a:solidFill>
                  <a:srgbClr val="1F2427"/>
                </a:solidFill>
                <a:latin typeface="Source Han Sans KR"/>
                <a:ea typeface="Source Han Sans KR"/>
                <a:cs typeface="Source Han Sans KR"/>
                <a:sym typeface="Source Han Sans KR"/>
              </a:rPr>
              <a:t>      and the rests are processed as</a:t>
            </a:r>
            <a:r>
              <a:rPr lang="en-US" sz="2200" spc="114">
                <a:solidFill>
                  <a:srgbClr val="3160D8"/>
                </a:solidFill>
                <a:latin typeface="Source Han Sans KR"/>
                <a:ea typeface="Source Han Sans KR"/>
                <a:cs typeface="Source Han Sans KR"/>
                <a:sym typeface="Source Han Sans KR"/>
              </a:rPr>
              <a:t> intermediate</a:t>
            </a:r>
            <a:r>
              <a:rPr lang="en-US" sz="2200" spc="114">
                <a:solidFill>
                  <a:srgbClr val="1F2427"/>
                </a:solidFill>
                <a:latin typeface="Source Han Sans KR"/>
                <a:ea typeface="Source Han Sans KR"/>
                <a:cs typeface="Source Han Sans KR"/>
                <a:sym typeface="Source Han Sans KR"/>
              </a:rPr>
              <a:t>. </a:t>
            </a:r>
          </a:p>
          <a:p>
            <a:pPr algn="l">
              <a:lnSpc>
                <a:spcPts val="3888"/>
              </a:lnSpc>
            </a:pPr>
            <a:endParaRPr lang="en-US" sz="2200" spc="114">
              <a:solidFill>
                <a:srgbClr val="1F2427"/>
              </a:solidFill>
              <a:latin typeface="Source Han Sans KR"/>
              <a:ea typeface="Source Han Sans KR"/>
              <a:cs typeface="Source Han Sans KR"/>
              <a:sym typeface="Source Han Sans KR"/>
            </a:endParaRPr>
          </a:p>
        </p:txBody>
      </p:sp>
      <p:sp>
        <p:nvSpPr>
          <p:cNvPr id="4" name="TextBox 4"/>
          <p:cNvSpPr txBox="1"/>
          <p:nvPr/>
        </p:nvSpPr>
        <p:spPr>
          <a:xfrm>
            <a:off x="587827" y="606877"/>
            <a:ext cx="4150757" cy="438150"/>
          </a:xfrm>
          <a:prstGeom prst="rect">
            <a:avLst/>
          </a:prstGeom>
        </p:spPr>
        <p:txBody>
          <a:bodyPr lIns="0" tIns="0" rIns="0" bIns="0" rtlCol="0" anchor="t">
            <a:spAutoFit/>
          </a:bodyPr>
          <a:lstStyle/>
          <a:p>
            <a:pPr algn="l">
              <a:lnSpc>
                <a:spcPts val="3300"/>
              </a:lnSpc>
              <a:spcBef>
                <a:spcPct val="0"/>
              </a:spcBef>
            </a:pPr>
            <a:r>
              <a:rPr lang="en-US" sz="3000" b="1" spc="156">
                <a:solidFill>
                  <a:srgbClr val="3160D8"/>
                </a:solidFill>
                <a:latin typeface="Source Han Sans KR Bold"/>
                <a:ea typeface="Source Han Sans KR Bold"/>
                <a:cs typeface="Source Han Sans KR Bold"/>
                <a:sym typeface="Source Han Sans KR Bold"/>
              </a:rPr>
              <a:t>Data Preprocessing </a:t>
            </a:r>
          </a:p>
        </p:txBody>
      </p:sp>
      <p:sp>
        <p:nvSpPr>
          <p:cNvPr id="5" name="TextBox 5"/>
          <p:cNvSpPr txBox="1"/>
          <p:nvPr/>
        </p:nvSpPr>
        <p:spPr>
          <a:xfrm>
            <a:off x="587827" y="1821879"/>
            <a:ext cx="2345333" cy="355600"/>
          </a:xfrm>
          <a:prstGeom prst="rect">
            <a:avLst/>
          </a:prstGeom>
        </p:spPr>
        <p:txBody>
          <a:bodyPr lIns="0" tIns="0" rIns="0" bIns="0" rtlCol="0" anchor="t">
            <a:spAutoFit/>
          </a:bodyPr>
          <a:lstStyle/>
          <a:p>
            <a:pPr marL="0" lvl="0" indent="0" algn="l">
              <a:lnSpc>
                <a:spcPts val="2749"/>
              </a:lnSpc>
              <a:spcBef>
                <a:spcPct val="0"/>
              </a:spcBef>
            </a:pPr>
            <a:r>
              <a:rPr lang="en-US" sz="2499" b="1" spc="129">
                <a:solidFill>
                  <a:srgbClr val="3160D8"/>
                </a:solidFill>
                <a:latin typeface="Source Han Sans KR Bold"/>
                <a:ea typeface="Source Han Sans KR Bold"/>
                <a:cs typeface="Source Han Sans KR Bold"/>
                <a:sym typeface="Source Han Sans KR Bold"/>
              </a:rPr>
              <a:t>Missing Value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587827" y="9694410"/>
            <a:ext cx="17112346" cy="0"/>
          </a:xfrm>
          <a:prstGeom prst="line">
            <a:avLst/>
          </a:prstGeom>
          <a:ln w="19050" cap="flat">
            <a:solidFill>
              <a:srgbClr val="3160D8"/>
            </a:solidFill>
            <a:prstDash val="solid"/>
            <a:headEnd type="none" w="sm" len="sm"/>
            <a:tailEnd type="none" w="sm" len="sm"/>
          </a:ln>
        </p:spPr>
        <p:txBody>
          <a:bodyPr/>
          <a:lstStyle/>
          <a:p>
            <a:endParaRPr lang="ko-KR" altLang="en-US"/>
          </a:p>
        </p:txBody>
      </p:sp>
      <p:sp>
        <p:nvSpPr>
          <p:cNvPr id="3" name="TextBox 3"/>
          <p:cNvSpPr txBox="1"/>
          <p:nvPr/>
        </p:nvSpPr>
        <p:spPr>
          <a:xfrm>
            <a:off x="587827" y="3645921"/>
            <a:ext cx="17700173" cy="4863655"/>
          </a:xfrm>
          <a:prstGeom prst="rect">
            <a:avLst/>
          </a:prstGeom>
        </p:spPr>
        <p:txBody>
          <a:bodyPr lIns="0" tIns="0" rIns="0" bIns="0" rtlCol="0" anchor="t">
            <a:spAutoFit/>
          </a:bodyPr>
          <a:lstStyle/>
          <a:p>
            <a:pPr algn="l">
              <a:lnSpc>
                <a:spcPts val="5049"/>
              </a:lnSpc>
            </a:pPr>
            <a:r>
              <a:rPr lang="en-US" sz="2700" spc="140">
                <a:solidFill>
                  <a:srgbClr val="1F2427"/>
                </a:solidFill>
                <a:latin typeface="Source Han Sans KR"/>
                <a:ea typeface="Source Han Sans KR"/>
                <a:cs typeface="Source Han Sans KR"/>
                <a:sym typeface="Source Han Sans KR"/>
              </a:rPr>
              <a:t>1. staff_experience</a:t>
            </a:r>
          </a:p>
          <a:p>
            <a:pPr algn="l">
              <a:lnSpc>
                <a:spcPts val="4114"/>
              </a:lnSpc>
            </a:pPr>
            <a:r>
              <a:rPr lang="en-US" sz="2200" spc="114">
                <a:solidFill>
                  <a:srgbClr val="1F2427"/>
                </a:solidFill>
                <a:latin typeface="Source Han Sans KR"/>
                <a:ea typeface="Source Han Sans KR"/>
                <a:cs typeface="Source Han Sans KR"/>
                <a:sym typeface="Source Han Sans KR"/>
              </a:rPr>
              <a:t>    : </a:t>
            </a:r>
            <a:r>
              <a:rPr lang="en-US" sz="2200" spc="114">
                <a:solidFill>
                  <a:srgbClr val="3160D8"/>
                </a:solidFill>
                <a:latin typeface="Source Han Sans KR"/>
                <a:ea typeface="Source Han Sans KR"/>
                <a:cs typeface="Source Han Sans KR"/>
                <a:sym typeface="Source Han Sans KR"/>
              </a:rPr>
              <a:t>begginer 0, intermediate 1, expert 2</a:t>
            </a:r>
          </a:p>
          <a:p>
            <a:pPr algn="l">
              <a:lnSpc>
                <a:spcPts val="4114"/>
              </a:lnSpc>
            </a:pPr>
            <a:r>
              <a:rPr lang="en-US" sz="2200" spc="114">
                <a:solidFill>
                  <a:srgbClr val="1F2427"/>
                </a:solidFill>
                <a:latin typeface="Source Han Sans KR"/>
                <a:ea typeface="Source Han Sans KR"/>
                <a:cs typeface="Source Han Sans KR"/>
                <a:sym typeface="Source Han Sans KR"/>
              </a:rPr>
              <a:t>    : Since staff_experience represents an ordinal variable with </a:t>
            </a:r>
            <a:r>
              <a:rPr lang="en-US" sz="2200" spc="114">
                <a:solidFill>
                  <a:srgbClr val="3160D8"/>
                </a:solidFill>
                <a:latin typeface="Source Han Sans KR"/>
                <a:ea typeface="Source Han Sans KR"/>
                <a:cs typeface="Source Han Sans KR"/>
                <a:sym typeface="Source Han Sans KR"/>
              </a:rPr>
              <a:t>a meaningful order of experience levels</a:t>
            </a:r>
            <a:r>
              <a:rPr lang="en-US" sz="2200" spc="114">
                <a:solidFill>
                  <a:srgbClr val="1F2427"/>
                </a:solidFill>
                <a:latin typeface="Source Han Sans KR"/>
                <a:ea typeface="Source Han Sans KR"/>
                <a:cs typeface="Source Han Sans KR"/>
                <a:sym typeface="Source Han Sans KR"/>
              </a:rPr>
              <a:t>, </a:t>
            </a:r>
          </a:p>
          <a:p>
            <a:pPr algn="l">
              <a:lnSpc>
                <a:spcPts val="4114"/>
              </a:lnSpc>
            </a:pPr>
            <a:r>
              <a:rPr lang="en-US" sz="2200" spc="114">
                <a:solidFill>
                  <a:srgbClr val="1F2427"/>
                </a:solidFill>
                <a:latin typeface="Source Han Sans KR"/>
                <a:ea typeface="Source Han Sans KR"/>
                <a:cs typeface="Source Han Sans KR"/>
                <a:sym typeface="Source Han Sans KR"/>
              </a:rPr>
              <a:t>      and the subsequent regression model interprets numeric values as having quantitative significance, </a:t>
            </a:r>
          </a:p>
          <a:p>
            <a:pPr algn="l">
              <a:lnSpc>
                <a:spcPts val="4114"/>
              </a:lnSpc>
            </a:pPr>
            <a:r>
              <a:rPr lang="en-US" sz="2200" spc="114">
                <a:solidFill>
                  <a:srgbClr val="1F2427"/>
                </a:solidFill>
                <a:latin typeface="Source Han Sans KR"/>
                <a:ea typeface="Source Han Sans KR"/>
                <a:cs typeface="Source Han Sans KR"/>
                <a:sym typeface="Source Han Sans KR"/>
              </a:rPr>
              <a:t>      we manually encoded the categories as beginner 0, intermediate 1, and expert 2.</a:t>
            </a:r>
          </a:p>
          <a:p>
            <a:pPr algn="l">
              <a:lnSpc>
                <a:spcPts val="4114"/>
              </a:lnSpc>
            </a:pPr>
            <a:endParaRPr lang="en-US" sz="2200" spc="114">
              <a:solidFill>
                <a:srgbClr val="1F2427"/>
              </a:solidFill>
              <a:latin typeface="Source Han Sans KR"/>
              <a:ea typeface="Source Han Sans KR"/>
              <a:cs typeface="Source Han Sans KR"/>
              <a:sym typeface="Source Han Sans KR"/>
            </a:endParaRPr>
          </a:p>
          <a:p>
            <a:pPr algn="l">
              <a:lnSpc>
                <a:spcPts val="5049"/>
              </a:lnSpc>
            </a:pPr>
            <a:r>
              <a:rPr lang="en-US" sz="2700" spc="140">
                <a:solidFill>
                  <a:srgbClr val="1F2427"/>
                </a:solidFill>
                <a:latin typeface="Source Han Sans KR"/>
                <a:ea typeface="Source Han Sans KR"/>
                <a:cs typeface="Source Han Sans KR"/>
                <a:sym typeface="Source Han Sans KR"/>
              </a:rPr>
              <a:t>2. waste_category</a:t>
            </a:r>
          </a:p>
          <a:p>
            <a:pPr algn="l">
              <a:lnSpc>
                <a:spcPts val="4114"/>
              </a:lnSpc>
            </a:pPr>
            <a:r>
              <a:rPr lang="en-US" sz="2200" spc="114">
                <a:solidFill>
                  <a:srgbClr val="1F2427"/>
                </a:solidFill>
                <a:latin typeface="Source Han Sans KR"/>
                <a:ea typeface="Source Han Sans KR"/>
                <a:cs typeface="Source Han Sans KR"/>
                <a:sym typeface="Source Han Sans KR"/>
              </a:rPr>
              <a:t>     : </a:t>
            </a:r>
            <a:r>
              <a:rPr lang="en-US" sz="2200" spc="114">
                <a:solidFill>
                  <a:srgbClr val="3160D8"/>
                </a:solidFill>
                <a:latin typeface="Source Han Sans KR"/>
                <a:ea typeface="Source Han Sans KR"/>
                <a:cs typeface="Source Han Sans KR"/>
                <a:sym typeface="Source Han Sans KR"/>
              </a:rPr>
              <a:t>Label encoding</a:t>
            </a:r>
            <a:r>
              <a:rPr lang="en-US" sz="2200" spc="114">
                <a:solidFill>
                  <a:srgbClr val="1F2427"/>
                </a:solidFill>
                <a:latin typeface="Source Han Sans KR"/>
                <a:ea typeface="Source Han Sans KR"/>
                <a:cs typeface="Source Han Sans KR"/>
                <a:sym typeface="Source Han Sans KR"/>
              </a:rPr>
              <a:t> was done in alphabetical order.</a:t>
            </a:r>
          </a:p>
          <a:p>
            <a:pPr algn="l">
              <a:lnSpc>
                <a:spcPts val="3888"/>
              </a:lnSpc>
            </a:pPr>
            <a:endParaRPr lang="en-US" sz="2200" spc="114">
              <a:solidFill>
                <a:srgbClr val="1F2427"/>
              </a:solidFill>
              <a:latin typeface="Source Han Sans KR"/>
              <a:ea typeface="Source Han Sans KR"/>
              <a:cs typeface="Source Han Sans KR"/>
              <a:sym typeface="Source Han Sans KR"/>
            </a:endParaRPr>
          </a:p>
        </p:txBody>
      </p:sp>
      <p:sp>
        <p:nvSpPr>
          <p:cNvPr id="4" name="TextBox 4"/>
          <p:cNvSpPr txBox="1"/>
          <p:nvPr/>
        </p:nvSpPr>
        <p:spPr>
          <a:xfrm>
            <a:off x="587827" y="606877"/>
            <a:ext cx="4150757" cy="438150"/>
          </a:xfrm>
          <a:prstGeom prst="rect">
            <a:avLst/>
          </a:prstGeom>
        </p:spPr>
        <p:txBody>
          <a:bodyPr lIns="0" tIns="0" rIns="0" bIns="0" rtlCol="0" anchor="t">
            <a:spAutoFit/>
          </a:bodyPr>
          <a:lstStyle/>
          <a:p>
            <a:pPr algn="l">
              <a:lnSpc>
                <a:spcPts val="3300"/>
              </a:lnSpc>
              <a:spcBef>
                <a:spcPct val="0"/>
              </a:spcBef>
            </a:pPr>
            <a:r>
              <a:rPr lang="en-US" sz="3000" b="1" spc="156">
                <a:solidFill>
                  <a:srgbClr val="3160D8"/>
                </a:solidFill>
                <a:latin typeface="Source Han Sans KR Bold"/>
                <a:ea typeface="Source Han Sans KR Bold"/>
                <a:cs typeface="Source Han Sans KR Bold"/>
                <a:sym typeface="Source Han Sans KR Bold"/>
              </a:rPr>
              <a:t>Data Preprocessing </a:t>
            </a:r>
          </a:p>
        </p:txBody>
      </p:sp>
      <p:sp>
        <p:nvSpPr>
          <p:cNvPr id="5" name="TextBox 5"/>
          <p:cNvSpPr txBox="1"/>
          <p:nvPr/>
        </p:nvSpPr>
        <p:spPr>
          <a:xfrm>
            <a:off x="587827" y="2822727"/>
            <a:ext cx="1590774" cy="355600"/>
          </a:xfrm>
          <a:prstGeom prst="rect">
            <a:avLst/>
          </a:prstGeom>
        </p:spPr>
        <p:txBody>
          <a:bodyPr lIns="0" tIns="0" rIns="0" bIns="0" rtlCol="0" anchor="t">
            <a:spAutoFit/>
          </a:bodyPr>
          <a:lstStyle/>
          <a:p>
            <a:pPr marL="0" lvl="0" indent="0" algn="l">
              <a:lnSpc>
                <a:spcPts val="2749"/>
              </a:lnSpc>
              <a:spcBef>
                <a:spcPct val="0"/>
              </a:spcBef>
            </a:pPr>
            <a:r>
              <a:rPr lang="en-US" sz="2499" b="1" spc="129">
                <a:solidFill>
                  <a:srgbClr val="3160D8"/>
                </a:solidFill>
                <a:latin typeface="Source Han Sans KR Bold"/>
                <a:ea typeface="Source Han Sans KR Bold"/>
                <a:cs typeface="Source Han Sans KR Bold"/>
                <a:sym typeface="Source Han Sans KR Bold"/>
              </a:rPr>
              <a:t>Encoding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3075</Words>
  <Application>Microsoft Macintosh PowerPoint</Application>
  <PresentationFormat>사용자 지정</PresentationFormat>
  <Paragraphs>431</Paragraphs>
  <Slides>28</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28</vt:i4>
      </vt:variant>
    </vt:vector>
  </HeadingPairs>
  <TitlesOfParts>
    <vt:vector size="35" baseType="lpstr">
      <vt:lpstr>Calibri</vt:lpstr>
      <vt:lpstr>Source Han Sans KR</vt:lpstr>
      <vt:lpstr>Source Han Sans KR Bold</vt:lpstr>
      <vt:lpstr>Arial</vt:lpstr>
      <vt:lpstr>Nanum Gothic Bold</vt:lpstr>
      <vt:lpstr>Arimo</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회사 소개 프레젠테이션</dc:title>
  <cp:lastModifiedBy>이동호</cp:lastModifiedBy>
  <cp:revision>5</cp:revision>
  <dcterms:created xsi:type="dcterms:W3CDTF">2006-08-16T00:00:00Z</dcterms:created>
  <dcterms:modified xsi:type="dcterms:W3CDTF">2025-06-01T06:09:02Z</dcterms:modified>
  <dc:identifier>DAGo1PA3ub8</dc:identifier>
</cp:coreProperties>
</file>